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presentation.main+xml" PartName="/ppt/presentation.xml"/>
  <Override ContentType="application/vnd.openxmlformats-officedocument.theme+xml" PartName="/ppt/theme/theme1.xml"/>
  <Override ContentType="application/vnd.openxmlformats-officedocument.theme+xml" PartName="/ppt/theme/theme2.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binary" PartName="/ppt/metadata"/>
  <Override ContentType="application/vnd.openxmlformats-officedocument.presentationml.notesMaster+xml" PartName="/ppt/notesMasters/notesMaster1.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 id="314" r:id="rId66"/>
    <p:sldId id="315" r:id="rId67"/>
    <p:sldId id="316" r:id="rId68"/>
  </p:sldIdLst>
  <p:sldSz cy="5143500" cx="9144000"/>
  <p:notesSz cx="6858000" cy="9144000"/>
  <p:embeddedFontLst>
    <p:embeddedFont>
      <p:font typeface="IBM Plex Sans"/>
      <p:regular r:id="rId69"/>
      <p:bold r:id="rId70"/>
      <p:italic r:id="rId71"/>
      <p:boldItalic r:id="rId72"/>
    </p:embeddedFont>
    <p:embeddedFont>
      <p:font typeface="Inter Light"/>
      <p:regular r:id="rId73"/>
      <p:bold r:id="rId74"/>
    </p:embeddedFont>
    <p:embeddedFont>
      <p:font typeface="Red Hat Display Black"/>
      <p:bold r:id="rId75"/>
      <p:boldItalic r:id="rId76"/>
    </p:embeddedFont>
    <p:embeddedFont>
      <p:font typeface="Inter"/>
      <p:regular r:id="rId77"/>
      <p:bold r:id="rId78"/>
    </p:embeddedFont>
    <p:embeddedFont>
      <p:font typeface="Poppins"/>
      <p:regular r:id="rId79"/>
      <p:bold r:id="rId80"/>
      <p:italic r:id="rId81"/>
      <p:boldItalic r:id="rId82"/>
    </p:embeddedFont>
    <p:embeddedFont>
      <p:font typeface="IBM Plex Sans Medium"/>
      <p:regular r:id="rId83"/>
      <p:bold r:id="rId84"/>
      <p:italic r:id="rId85"/>
      <p:boldItalic r:id="rId86"/>
    </p:embeddedFont>
    <p:embeddedFont>
      <p:font typeface="Inter ExtraBold"/>
      <p:bold r:id="rId87"/>
    </p:embeddedFont>
    <p:embeddedFont>
      <p:font typeface="Red Hat Display"/>
      <p:regular r:id="rId88"/>
      <p:bold r:id="rId89"/>
      <p:italic r:id="rId90"/>
      <p:boldItalic r:id="rId91"/>
    </p:embeddedFont>
    <p:embeddedFont>
      <p:font typeface="Albert Sans"/>
      <p:regular r:id="rId92"/>
      <p:bold r:id="rId93"/>
      <p:italic r:id="rId94"/>
      <p:boldItalic r:id="rId95"/>
    </p:embeddedFont>
    <p:embeddedFont>
      <p:font typeface="Red Hat Display Light"/>
      <p:regular r:id="rId96"/>
      <p:bold r:id="rId97"/>
      <p:italic r:id="rId98"/>
      <p:boldItalic r:id="rId9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GoogleSlidesCustomDataVersion2">
      <go:slidesCustomData xmlns:go="http://customooxmlschemas.google.com/" r:id="rId100" roundtripDataSignature="AMtx7mj3WxrEE/I+w+uSZQUyxCrAAyEd9g=="/>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1" name="Marko Prljić"/>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1453152-322E-4E2C-A914-DAA9B636B150}">
  <a:tblStyle styleId="{81453152-322E-4E2C-A914-DAA9B636B150}" styleName="Table_0">
    <a:wholeTbl>
      <a:tcTxStyle b="off" i="off">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100" Type="http://customschemas.google.com/relationships/presentationmetadata" Target="metadata"/><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95" Type="http://schemas.openxmlformats.org/officeDocument/2006/relationships/font" Target="fonts/AlbertSans-boldItalic.fntdata"/><Relationship Id="rId94" Type="http://schemas.openxmlformats.org/officeDocument/2006/relationships/font" Target="fonts/AlbertSans-italic.fntdata"/><Relationship Id="rId97" Type="http://schemas.openxmlformats.org/officeDocument/2006/relationships/font" Target="fonts/RedHatDisplayLight-bold.fntdata"/><Relationship Id="rId96" Type="http://schemas.openxmlformats.org/officeDocument/2006/relationships/font" Target="fonts/RedHatDisplayLight-regular.fntdata"/><Relationship Id="rId11" Type="http://schemas.openxmlformats.org/officeDocument/2006/relationships/slide" Target="slides/slide4.xml"/><Relationship Id="rId99" Type="http://schemas.openxmlformats.org/officeDocument/2006/relationships/font" Target="fonts/RedHatDisplayLight-boldItalic.fntdata"/><Relationship Id="rId10" Type="http://schemas.openxmlformats.org/officeDocument/2006/relationships/slide" Target="slides/slide3.xml"/><Relationship Id="rId98" Type="http://schemas.openxmlformats.org/officeDocument/2006/relationships/font" Target="fonts/RedHatDisplayLight-italic.fntdata"/><Relationship Id="rId13" Type="http://schemas.openxmlformats.org/officeDocument/2006/relationships/slide" Target="slides/slide6.xml"/><Relationship Id="rId12" Type="http://schemas.openxmlformats.org/officeDocument/2006/relationships/slide" Target="slides/slide5.xml"/><Relationship Id="rId91" Type="http://schemas.openxmlformats.org/officeDocument/2006/relationships/font" Target="fonts/RedHatDisplay-boldItalic.fntdata"/><Relationship Id="rId90" Type="http://schemas.openxmlformats.org/officeDocument/2006/relationships/font" Target="fonts/RedHatDisplay-italic.fntdata"/><Relationship Id="rId93" Type="http://schemas.openxmlformats.org/officeDocument/2006/relationships/font" Target="fonts/AlbertSans-bold.fntdata"/><Relationship Id="rId92" Type="http://schemas.openxmlformats.org/officeDocument/2006/relationships/font" Target="fonts/AlbertSans-regular.fntdata"/><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 Id="rId84" Type="http://schemas.openxmlformats.org/officeDocument/2006/relationships/font" Target="fonts/IBMPlexSansMedium-bold.fntdata"/><Relationship Id="rId83" Type="http://schemas.openxmlformats.org/officeDocument/2006/relationships/font" Target="fonts/IBMPlexSansMedium-regular.fntdata"/><Relationship Id="rId86" Type="http://schemas.openxmlformats.org/officeDocument/2006/relationships/font" Target="fonts/IBMPlexSansMedium-boldItalic.fntdata"/><Relationship Id="rId85" Type="http://schemas.openxmlformats.org/officeDocument/2006/relationships/font" Target="fonts/IBMPlexSansMedium-italic.fntdata"/><Relationship Id="rId88" Type="http://schemas.openxmlformats.org/officeDocument/2006/relationships/font" Target="fonts/RedHatDisplay-regular.fntdata"/><Relationship Id="rId87" Type="http://schemas.openxmlformats.org/officeDocument/2006/relationships/font" Target="fonts/InterExtraBold-bold.fntdata"/><Relationship Id="rId89" Type="http://schemas.openxmlformats.org/officeDocument/2006/relationships/font" Target="fonts/RedHatDisplay-bold.fntdata"/><Relationship Id="rId80" Type="http://schemas.openxmlformats.org/officeDocument/2006/relationships/font" Target="fonts/Poppins-bold.fntdata"/><Relationship Id="rId82" Type="http://schemas.openxmlformats.org/officeDocument/2006/relationships/font" Target="fonts/Poppins-boldItalic.fntdata"/><Relationship Id="rId81" Type="http://schemas.openxmlformats.org/officeDocument/2006/relationships/font" Target="fonts/Poppins-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5" Type="http://schemas.openxmlformats.org/officeDocument/2006/relationships/commentAuthors" Target="commentAuthors.xml"/><Relationship Id="rId6" Type="http://schemas.openxmlformats.org/officeDocument/2006/relationships/slideMaster" Target="slideMasters/slideMaster1.xml"/><Relationship Id="rId7" Type="http://schemas.openxmlformats.org/officeDocument/2006/relationships/notesMaster" Target="notesMasters/notesMaster1.xml"/><Relationship Id="rId8" Type="http://schemas.openxmlformats.org/officeDocument/2006/relationships/slide" Target="slides/slide1.xml"/><Relationship Id="rId73" Type="http://schemas.openxmlformats.org/officeDocument/2006/relationships/font" Target="fonts/InterLight-regular.fntdata"/><Relationship Id="rId72" Type="http://schemas.openxmlformats.org/officeDocument/2006/relationships/font" Target="fonts/IBMPlexSans-boldItalic.fntdata"/><Relationship Id="rId75" Type="http://schemas.openxmlformats.org/officeDocument/2006/relationships/font" Target="fonts/RedHatDisplayBlack-bold.fntdata"/><Relationship Id="rId74" Type="http://schemas.openxmlformats.org/officeDocument/2006/relationships/font" Target="fonts/InterLight-bold.fntdata"/><Relationship Id="rId77" Type="http://schemas.openxmlformats.org/officeDocument/2006/relationships/font" Target="fonts/Inter-regular.fntdata"/><Relationship Id="rId76" Type="http://schemas.openxmlformats.org/officeDocument/2006/relationships/font" Target="fonts/RedHatDisplayBlack-boldItalic.fntdata"/><Relationship Id="rId79" Type="http://schemas.openxmlformats.org/officeDocument/2006/relationships/font" Target="fonts/Poppins-regular.fntdata"/><Relationship Id="rId78" Type="http://schemas.openxmlformats.org/officeDocument/2006/relationships/font" Target="fonts/Inter-bold.fntdata"/><Relationship Id="rId71" Type="http://schemas.openxmlformats.org/officeDocument/2006/relationships/font" Target="fonts/IBMPlexSans-italic.fntdata"/><Relationship Id="rId70" Type="http://schemas.openxmlformats.org/officeDocument/2006/relationships/font" Target="fonts/IBMPlexSans-bold.fntdata"/><Relationship Id="rId62" Type="http://schemas.openxmlformats.org/officeDocument/2006/relationships/slide" Target="slides/slide55.xml"/><Relationship Id="rId61" Type="http://schemas.openxmlformats.org/officeDocument/2006/relationships/slide" Target="slides/slide54.xml"/><Relationship Id="rId64" Type="http://schemas.openxmlformats.org/officeDocument/2006/relationships/slide" Target="slides/slide57.xml"/><Relationship Id="rId63" Type="http://schemas.openxmlformats.org/officeDocument/2006/relationships/slide" Target="slides/slide56.xml"/><Relationship Id="rId66" Type="http://schemas.openxmlformats.org/officeDocument/2006/relationships/slide" Target="slides/slide59.xml"/><Relationship Id="rId65" Type="http://schemas.openxmlformats.org/officeDocument/2006/relationships/slide" Target="slides/slide58.xml"/><Relationship Id="rId68" Type="http://schemas.openxmlformats.org/officeDocument/2006/relationships/slide" Target="slides/slide61.xml"/><Relationship Id="rId67" Type="http://schemas.openxmlformats.org/officeDocument/2006/relationships/slide" Target="slides/slide60.xml"/><Relationship Id="rId60" Type="http://schemas.openxmlformats.org/officeDocument/2006/relationships/slide" Target="slides/slide53.xml"/><Relationship Id="rId69" Type="http://schemas.openxmlformats.org/officeDocument/2006/relationships/font" Target="fonts/IBMPlexSans-regular.fntdata"/><Relationship Id="rId51" Type="http://schemas.openxmlformats.org/officeDocument/2006/relationships/slide" Target="slides/slide44.xml"/><Relationship Id="rId50" Type="http://schemas.openxmlformats.org/officeDocument/2006/relationships/slide" Target="slides/slide43.xml"/><Relationship Id="rId53" Type="http://schemas.openxmlformats.org/officeDocument/2006/relationships/slide" Target="slides/slide46.xml"/><Relationship Id="rId52" Type="http://schemas.openxmlformats.org/officeDocument/2006/relationships/slide" Target="slides/slide45.xml"/><Relationship Id="rId55" Type="http://schemas.openxmlformats.org/officeDocument/2006/relationships/slide" Target="slides/slide48.xml"/><Relationship Id="rId54" Type="http://schemas.openxmlformats.org/officeDocument/2006/relationships/slide" Target="slides/slide47.xml"/><Relationship Id="rId57" Type="http://schemas.openxmlformats.org/officeDocument/2006/relationships/slide" Target="slides/slide50.xml"/><Relationship Id="rId56" Type="http://schemas.openxmlformats.org/officeDocument/2006/relationships/slide" Target="slides/slide49.xml"/><Relationship Id="rId59" Type="http://schemas.openxmlformats.org/officeDocument/2006/relationships/slide" Target="slides/slide52.xml"/><Relationship Id="rId58" Type="http://schemas.openxmlformats.org/officeDocument/2006/relationships/slide" Target="slides/slide51.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3-07-03T13:28:55.088">
    <p:pos x="6000" y="0"/>
    <p:text>@tosin880@gmail.com Shouldn't we state the business and customer goals?</p:text>
    <p:extLst>
      <p:ext uri="{C676402C-5697-4E1C-873F-D02D1690AC5C}">
        <p15:threadingInfo timeZoneBias="0"/>
      </p:ext>
      <p:ext uri="http://customooxmlschemas.google.com/">
        <go:slidesCustomData xmlns:go="http://customooxmlschemas.google.com/" commentPostId="AAAA0PB-Iwo"/>
      </p:ext>
    </p:extLst>
  </p:cm>
</p:cmLst>
</file>

<file path=ppt/media/image1.jpg>
</file>

<file path=ppt/media/image10.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25d575245e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9" name="Google Shape;69;g25d575245ef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23a11f75f95_0_2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0" name="Google Shape;140;g23a11f75f95_0_2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25db78d700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8" name="Google Shape;148;g25db78d7008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256c901fe12_2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5" name="Google Shape;155;g256c901fe12_2_10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256c901fe12_2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1" name="Google Shape;161;g256c901fe12_2_1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25db78d7008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7" name="Google Shape;167;g25db78d7008_0_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256c901fe12_2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4" name="Google Shape;174;g256c901fe12_2_1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2582016d458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0" name="Google Shape;180;g2582016d458_0_1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2582016d458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6" name="Google Shape;186;g2582016d458_0_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25db78d7008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2" name="Google Shape;192;g25db78d7008_0_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2b193e0fc2f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0" name="Google Shape;200;g2b193e0fc2f_0_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256c901fe12_2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0" name="Google Shape;80;g256c901fe12_2_6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23bd825c301_11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8" name="Google Shape;208;g23bd825c301_11_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2b193e0fc2f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4" name="Google Shape;214;g2b193e0fc2f_0_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23bd825c301_1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2" name="Google Shape;222;g23bd825c301_11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25db78d7008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0" name="Google Shape;230;g25db78d7008_0_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23bd825c301_1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8" name="Google Shape;238;g23bd825c301_16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23bd825c301_16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6" name="Google Shape;246;g23bd825c301_16_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23bd825c301_16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4" name="Google Shape;254;g23bd825c301_16_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25db78d7008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0" name="Google Shape;260;g25db78d7008_0_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23bd825c301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8" name="Google Shape;268;g23bd825c301_0_7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2b193e0fc2f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6" name="Google Shape;276;g2b193e0fc2f_0_7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25d575245ef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6" name="Google Shape;86;g25d575245ef_0_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2b193e0fc2f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2" name="Google Shape;282;g2b193e0fc2f_0_7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2b193e0fc2f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8" name="Google Shape;288;g2b193e0fc2f_0_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2b193e0fc2f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6" name="Google Shape;296;g2b193e0fc2f_0_6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23bd825c301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4" name="Google Shape;304;g23bd825c301_0_8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23bd825c301_2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2" name="Google Shape;312;g23bd825c301_21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2b193e0fc2f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8" name="Google Shape;318;g2b193e0fc2f_0_8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25db78d7008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4" name="Google Shape;324;g25db78d7008_0_4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23bd825c301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2" name="Google Shape;332;g23bd825c301_0_9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25db78d7008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0" name="Google Shape;340;g25db78d7008_0_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2582016d458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8" name="Google Shape;348;g2582016d458_0_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256c901fe12_2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3" name="Google Shape;93;g256c901fe12_2_7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25db78d7008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6" name="Google Shape;356;g25db78d7008_0_5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g2582016d458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4" name="Google Shape;364;g2582016d458_0_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25db78d7008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2" name="Google Shape;372;g25db78d7008_0_6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g258a794ab94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0" name="Google Shape;380;g258a794ab94_0_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g2b193e0fc2f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8" name="Google Shape;388;g2b193e0fc2f_0_10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g2582016d458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6" name="Google Shape;396;g2582016d458_0_9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g2b193e0fc2f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4" name="Google Shape;404;g2b193e0fc2f_0_1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2b193e0fc2f_0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2" name="Google Shape;412;g2b193e0fc2f_0_1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g25db78d7008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0" name="Google Shape;420;g25db78d7008_0_10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g2b193e0fc2f_0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8" name="Google Shape;428;g2b193e0fc2f_0_15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23a11f75f95_0_2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9" name="Google Shape;99;g23a11f75f95_0_2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4" name="Shape 434"/>
        <p:cNvGrpSpPr/>
        <p:nvPr/>
      </p:nvGrpSpPr>
      <p:grpSpPr>
        <a:xfrm>
          <a:off x="0" y="0"/>
          <a:ext cx="0" cy="0"/>
          <a:chOff x="0" y="0"/>
          <a:chExt cx="0" cy="0"/>
        </a:xfrm>
      </p:grpSpPr>
      <p:sp>
        <p:nvSpPr>
          <p:cNvPr id="435" name="Google Shape;435;g2b193e0fc2f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6" name="Google Shape;436;g2b193e0fc2f_0_16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 name="Shape 440"/>
        <p:cNvGrpSpPr/>
        <p:nvPr/>
      </p:nvGrpSpPr>
      <p:grpSpPr>
        <a:xfrm>
          <a:off x="0" y="0"/>
          <a:ext cx="0" cy="0"/>
          <a:chOff x="0" y="0"/>
          <a:chExt cx="0" cy="0"/>
        </a:xfrm>
      </p:grpSpPr>
      <p:sp>
        <p:nvSpPr>
          <p:cNvPr id="441" name="Google Shape;441;g2b193e0fc2f_0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2" name="Google Shape;442;g2b193e0fc2f_0_14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 name="Shape 448"/>
        <p:cNvGrpSpPr/>
        <p:nvPr/>
      </p:nvGrpSpPr>
      <p:grpSpPr>
        <a:xfrm>
          <a:off x="0" y="0"/>
          <a:ext cx="0" cy="0"/>
          <a:chOff x="0" y="0"/>
          <a:chExt cx="0" cy="0"/>
        </a:xfrm>
      </p:grpSpPr>
      <p:sp>
        <p:nvSpPr>
          <p:cNvPr id="449" name="Google Shape;449;g2b193e0fc2f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0" name="Google Shape;450;g2b193e0fc2f_0_1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6" name="Shape 456"/>
        <p:cNvGrpSpPr/>
        <p:nvPr/>
      </p:nvGrpSpPr>
      <p:grpSpPr>
        <a:xfrm>
          <a:off x="0" y="0"/>
          <a:ext cx="0" cy="0"/>
          <a:chOff x="0" y="0"/>
          <a:chExt cx="0" cy="0"/>
        </a:xfrm>
      </p:grpSpPr>
      <p:sp>
        <p:nvSpPr>
          <p:cNvPr id="457" name="Google Shape;457;g25db78d7008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8" name="Google Shape;458;g25db78d7008_0_1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4" name="Shape 464"/>
        <p:cNvGrpSpPr/>
        <p:nvPr/>
      </p:nvGrpSpPr>
      <p:grpSpPr>
        <a:xfrm>
          <a:off x="0" y="0"/>
          <a:ext cx="0" cy="0"/>
          <a:chOff x="0" y="0"/>
          <a:chExt cx="0" cy="0"/>
        </a:xfrm>
      </p:grpSpPr>
      <p:sp>
        <p:nvSpPr>
          <p:cNvPr id="465" name="Google Shape;465;g258a794ab94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6" name="Google Shape;466;g258a794ab94_0_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2" name="Shape 472"/>
        <p:cNvGrpSpPr/>
        <p:nvPr/>
      </p:nvGrpSpPr>
      <p:grpSpPr>
        <a:xfrm>
          <a:off x="0" y="0"/>
          <a:ext cx="0" cy="0"/>
          <a:chOff x="0" y="0"/>
          <a:chExt cx="0" cy="0"/>
        </a:xfrm>
      </p:grpSpPr>
      <p:sp>
        <p:nvSpPr>
          <p:cNvPr id="473" name="Google Shape;473;g25db78d7008_0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4" name="Google Shape;474;g25db78d7008_0_1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9" name="Shape 479"/>
        <p:cNvGrpSpPr/>
        <p:nvPr/>
      </p:nvGrpSpPr>
      <p:grpSpPr>
        <a:xfrm>
          <a:off x="0" y="0"/>
          <a:ext cx="0" cy="0"/>
          <a:chOff x="0" y="0"/>
          <a:chExt cx="0" cy="0"/>
        </a:xfrm>
      </p:grpSpPr>
      <p:sp>
        <p:nvSpPr>
          <p:cNvPr id="480" name="Google Shape;480;g25846ef974c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1" name="Google Shape;481;g25846ef974c_0_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 name="Shape 486"/>
        <p:cNvGrpSpPr/>
        <p:nvPr/>
      </p:nvGrpSpPr>
      <p:grpSpPr>
        <a:xfrm>
          <a:off x="0" y="0"/>
          <a:ext cx="0" cy="0"/>
          <a:chOff x="0" y="0"/>
          <a:chExt cx="0" cy="0"/>
        </a:xfrm>
      </p:grpSpPr>
      <p:sp>
        <p:nvSpPr>
          <p:cNvPr id="487" name="Google Shape;487;g25db78d7008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8" name="Google Shape;488;g25db78d7008_0_1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3" name="Shape 493"/>
        <p:cNvGrpSpPr/>
        <p:nvPr/>
      </p:nvGrpSpPr>
      <p:grpSpPr>
        <a:xfrm>
          <a:off x="0" y="0"/>
          <a:ext cx="0" cy="0"/>
          <a:chOff x="0" y="0"/>
          <a:chExt cx="0" cy="0"/>
        </a:xfrm>
      </p:grpSpPr>
      <p:sp>
        <p:nvSpPr>
          <p:cNvPr id="494" name="Google Shape;494;g256c901fe12_2_2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95" name="Google Shape;495;g256c901fe12_2_25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0" name="Shape 500"/>
        <p:cNvGrpSpPr/>
        <p:nvPr/>
      </p:nvGrpSpPr>
      <p:grpSpPr>
        <a:xfrm>
          <a:off x="0" y="0"/>
          <a:ext cx="0" cy="0"/>
          <a:chOff x="0" y="0"/>
          <a:chExt cx="0" cy="0"/>
        </a:xfrm>
      </p:grpSpPr>
      <p:sp>
        <p:nvSpPr>
          <p:cNvPr id="501" name="Google Shape;501;g23a11f75f95_0_3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02" name="Google Shape;502;g23a11f75f95_0_3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23a11f75f95_0_2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6" name="Google Shape;106;g23a11f75f95_0_25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7" name="Shape 507"/>
        <p:cNvGrpSpPr/>
        <p:nvPr/>
      </p:nvGrpSpPr>
      <p:grpSpPr>
        <a:xfrm>
          <a:off x="0" y="0"/>
          <a:ext cx="0" cy="0"/>
          <a:chOff x="0" y="0"/>
          <a:chExt cx="0" cy="0"/>
        </a:xfrm>
      </p:grpSpPr>
      <p:sp>
        <p:nvSpPr>
          <p:cNvPr id="508" name="Google Shape;508;g23a11f75f95_0_3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09" name="Google Shape;509;g23a11f75f95_0_3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4" name="Shape 514"/>
        <p:cNvGrpSpPr/>
        <p:nvPr/>
      </p:nvGrpSpPr>
      <p:grpSpPr>
        <a:xfrm>
          <a:off x="0" y="0"/>
          <a:ext cx="0" cy="0"/>
          <a:chOff x="0" y="0"/>
          <a:chExt cx="0" cy="0"/>
        </a:xfrm>
      </p:grpSpPr>
      <p:sp>
        <p:nvSpPr>
          <p:cNvPr id="515" name="Google Shape;515;g25db78d7008_0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16" name="Google Shape;516;g25db78d7008_0_1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23a11f75f95_0_2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1" name="Google Shape;111;g23a11f75f95_0_26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23a11f75f95_0_2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8" name="Google Shape;118;g23a11f75f95_0_26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23a11f75f95_0_2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3" name="Google Shape;123;g23a11f75f95_0_28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 Id="rId3" Type="http://schemas.openxmlformats.org/officeDocument/2006/relationships/image" Target="../media/image2.png"/><Relationship Id="rId4" Type="http://schemas.openxmlformats.org/officeDocument/2006/relationships/image" Target="../media/image5.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formation 1">
  <p:cSld name="SECTION_HEADER_1">
    <p:bg>
      <p:bgPr>
        <a:blipFill>
          <a:blip r:embed="rId2">
            <a:alphaModFix/>
          </a:blip>
          <a:stretch>
            <a:fillRect/>
          </a:stretch>
        </a:blipFill>
      </p:bgPr>
    </p:bg>
    <p:spTree>
      <p:nvGrpSpPr>
        <p:cNvPr id="9" name="Shape 9"/>
        <p:cNvGrpSpPr/>
        <p:nvPr/>
      </p:nvGrpSpPr>
      <p:grpSpPr>
        <a:xfrm>
          <a:off x="0" y="0"/>
          <a:ext cx="0" cy="0"/>
          <a:chOff x="0" y="0"/>
          <a:chExt cx="0" cy="0"/>
        </a:xfrm>
      </p:grpSpPr>
      <p:sp>
        <p:nvSpPr>
          <p:cNvPr id="10" name="Google Shape;10;g256c901fe12_2_4"/>
          <p:cNvSpPr txBox="1"/>
          <p:nvPr>
            <p:ph type="title"/>
          </p:nvPr>
        </p:nvSpPr>
        <p:spPr>
          <a:xfrm>
            <a:off x="311700" y="997175"/>
            <a:ext cx="8520600" cy="841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000"/>
              <a:buFont typeface="Red Hat Display Black"/>
              <a:buNone/>
              <a:defRPr sz="4000">
                <a:latin typeface="Red Hat Display Black"/>
                <a:ea typeface="Red Hat Display Black"/>
                <a:cs typeface="Red Hat Display Black"/>
                <a:sym typeface="Red Hat Display Black"/>
              </a:defRPr>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1" name="Google Shape;11;g256c901fe12_2_4"/>
          <p:cNvSpPr txBox="1"/>
          <p:nvPr>
            <p:ph idx="1" type="subTitle"/>
          </p:nvPr>
        </p:nvSpPr>
        <p:spPr>
          <a:xfrm>
            <a:off x="366625" y="2046425"/>
            <a:ext cx="8520600" cy="2952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rgbClr val="FED670"/>
              </a:buClr>
              <a:buSzPts val="1200"/>
              <a:buFont typeface="Red Hat Display Light"/>
              <a:buNone/>
              <a:defRPr sz="1200">
                <a:solidFill>
                  <a:srgbClr val="FED670"/>
                </a:solidFill>
                <a:latin typeface="Red Hat Display Light"/>
                <a:ea typeface="Red Hat Display Light"/>
                <a:cs typeface="Red Hat Display Light"/>
                <a:sym typeface="Red Hat Display Ligh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g256c901fe12_2_4"/>
          <p:cNvSpPr txBox="1"/>
          <p:nvPr>
            <p:ph idx="2" type="title"/>
          </p:nvPr>
        </p:nvSpPr>
        <p:spPr>
          <a:xfrm>
            <a:off x="339163" y="2832050"/>
            <a:ext cx="8520600" cy="841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000"/>
              <a:buFont typeface="Red Hat Display Black"/>
              <a:buNone/>
              <a:defRPr sz="4000">
                <a:latin typeface="Red Hat Display Black"/>
                <a:ea typeface="Red Hat Display Black"/>
                <a:cs typeface="Red Hat Display Black"/>
                <a:sym typeface="Red Hat Display Black"/>
              </a:defRPr>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3" name="Google Shape;13;g256c901fe12_2_4"/>
          <p:cNvSpPr txBox="1"/>
          <p:nvPr>
            <p:ph idx="3" type="subTitle"/>
          </p:nvPr>
        </p:nvSpPr>
        <p:spPr>
          <a:xfrm>
            <a:off x="394088" y="3881300"/>
            <a:ext cx="8520600" cy="2952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rgbClr val="FED670"/>
              </a:buClr>
              <a:buSzPts val="1200"/>
              <a:buFont typeface="Red Hat Display Light"/>
              <a:buNone/>
              <a:defRPr sz="1200">
                <a:solidFill>
                  <a:srgbClr val="FED670"/>
                </a:solidFill>
                <a:latin typeface="Red Hat Display Light"/>
                <a:ea typeface="Red Hat Display Light"/>
                <a:cs typeface="Red Hat Display Light"/>
                <a:sym typeface="Red Hat Display Ligh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4" name="Google Shape;14;g256c901fe12_2_4"/>
          <p:cNvSpPr txBox="1"/>
          <p:nvPr>
            <p:ph idx="4" type="subTitle"/>
          </p:nvPr>
        </p:nvSpPr>
        <p:spPr>
          <a:xfrm>
            <a:off x="394100" y="4436850"/>
            <a:ext cx="5530800" cy="3936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dk1"/>
              </a:buClr>
              <a:buSzPts val="1200"/>
              <a:buFont typeface="Red Hat Display Light"/>
              <a:buNone/>
              <a:defRPr sz="1200">
                <a:solidFill>
                  <a:schemeClr val="dk1"/>
                </a:solidFill>
                <a:latin typeface="Red Hat Display Light"/>
                <a:ea typeface="Red Hat Display Light"/>
                <a:cs typeface="Red Hat Display Light"/>
                <a:sym typeface="Red Hat Display Light"/>
              </a:defRPr>
            </a:lvl1pPr>
            <a:lvl2pPr lvl="1" algn="l">
              <a:lnSpc>
                <a:spcPct val="100000"/>
              </a:lnSpc>
              <a:spcBef>
                <a:spcPts val="0"/>
              </a:spcBef>
              <a:spcAft>
                <a:spcPts val="0"/>
              </a:spcAft>
              <a:buSzPts val="2800"/>
              <a:buNone/>
              <a:defRPr sz="2800"/>
            </a:lvl2pPr>
            <a:lvl3pPr lvl="2" algn="l">
              <a:lnSpc>
                <a:spcPct val="100000"/>
              </a:lnSpc>
              <a:spcBef>
                <a:spcPts val="0"/>
              </a:spcBef>
              <a:spcAft>
                <a:spcPts val="0"/>
              </a:spcAft>
              <a:buSzPts val="2800"/>
              <a:buNone/>
              <a:defRPr sz="2800"/>
            </a:lvl3pPr>
            <a:lvl4pPr lvl="3" algn="l">
              <a:lnSpc>
                <a:spcPct val="100000"/>
              </a:lnSpc>
              <a:spcBef>
                <a:spcPts val="0"/>
              </a:spcBef>
              <a:spcAft>
                <a:spcPts val="0"/>
              </a:spcAft>
              <a:buSzPts val="2800"/>
              <a:buNone/>
              <a:defRPr sz="2800"/>
            </a:lvl4pPr>
            <a:lvl5pPr lvl="4" algn="l">
              <a:lnSpc>
                <a:spcPct val="100000"/>
              </a:lnSpc>
              <a:spcBef>
                <a:spcPts val="0"/>
              </a:spcBef>
              <a:spcAft>
                <a:spcPts val="0"/>
              </a:spcAft>
              <a:buSzPts val="2800"/>
              <a:buNone/>
              <a:defRPr sz="2800"/>
            </a:lvl5pPr>
            <a:lvl6pPr lvl="5" algn="l">
              <a:lnSpc>
                <a:spcPct val="100000"/>
              </a:lnSpc>
              <a:spcBef>
                <a:spcPts val="0"/>
              </a:spcBef>
              <a:spcAft>
                <a:spcPts val="0"/>
              </a:spcAft>
              <a:buSzPts val="2800"/>
              <a:buNone/>
              <a:defRPr sz="2800"/>
            </a:lvl6pPr>
            <a:lvl7pPr lvl="6" algn="l">
              <a:lnSpc>
                <a:spcPct val="100000"/>
              </a:lnSpc>
              <a:spcBef>
                <a:spcPts val="0"/>
              </a:spcBef>
              <a:spcAft>
                <a:spcPts val="0"/>
              </a:spcAft>
              <a:buSzPts val="2800"/>
              <a:buNone/>
              <a:defRPr sz="2800"/>
            </a:lvl7pPr>
            <a:lvl8pPr lvl="7" algn="l">
              <a:lnSpc>
                <a:spcPct val="100000"/>
              </a:lnSpc>
              <a:spcBef>
                <a:spcPts val="0"/>
              </a:spcBef>
              <a:spcAft>
                <a:spcPts val="0"/>
              </a:spcAft>
              <a:buSzPts val="2800"/>
              <a:buNone/>
              <a:defRPr sz="2800"/>
            </a:lvl8pPr>
            <a:lvl9pPr lvl="8" algn="l">
              <a:lnSpc>
                <a:spcPct val="100000"/>
              </a:lnSpc>
              <a:spcBef>
                <a:spcPts val="0"/>
              </a:spcBef>
              <a:spcAft>
                <a:spcPts val="0"/>
              </a:spcAft>
              <a:buSzPts val="2800"/>
              <a:buNone/>
              <a:defRPr sz="2800"/>
            </a:lvl9pPr>
          </a:lstStyle>
          <a:p/>
        </p:txBody>
      </p:sp>
      <p:sp>
        <p:nvSpPr>
          <p:cNvPr id="15" name="Google Shape;15;g256c901fe12_2_4"/>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6" name="Shape 46"/>
        <p:cNvGrpSpPr/>
        <p:nvPr/>
      </p:nvGrpSpPr>
      <p:grpSpPr>
        <a:xfrm>
          <a:off x="0" y="0"/>
          <a:ext cx="0" cy="0"/>
          <a:chOff x="0" y="0"/>
          <a:chExt cx="0" cy="0"/>
        </a:xfrm>
      </p:grpSpPr>
      <p:sp>
        <p:nvSpPr>
          <p:cNvPr id="47" name="Google Shape;47;g256c901fe12_2_40"/>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 name="Google Shape;48;g256c901fe12_2_40"/>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49" name="Google Shape;49;g256c901fe12_2_40"/>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g256c901fe12_2_40"/>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51" name="Google Shape;51;g256c901fe12_2_4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g256c901fe12_2_46"/>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54" name="Google Shape;54;g256c901fe12_2_4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5" name="Shape 55"/>
        <p:cNvGrpSpPr/>
        <p:nvPr/>
      </p:nvGrpSpPr>
      <p:grpSpPr>
        <a:xfrm>
          <a:off x="0" y="0"/>
          <a:ext cx="0" cy="0"/>
          <a:chOff x="0" y="0"/>
          <a:chExt cx="0" cy="0"/>
        </a:xfrm>
      </p:grpSpPr>
      <p:sp>
        <p:nvSpPr>
          <p:cNvPr id="56" name="Google Shape;56;g256c901fe12_2_49"/>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57" name="Google Shape;57;g256c901fe12_2_49"/>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58" name="Google Shape;58;g256c901fe12_2_4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p:cSld name="TITLE_1">
    <p:bg>
      <p:bgPr>
        <a:blipFill>
          <a:blip r:embed="rId2">
            <a:alphaModFix/>
          </a:blip>
          <a:stretch>
            <a:fillRect/>
          </a:stretch>
        </a:blipFill>
      </p:bgPr>
    </p:bg>
    <p:spTree>
      <p:nvGrpSpPr>
        <p:cNvPr id="59" name="Shape 59"/>
        <p:cNvGrpSpPr/>
        <p:nvPr/>
      </p:nvGrpSpPr>
      <p:grpSpPr>
        <a:xfrm>
          <a:off x="0" y="0"/>
          <a:ext cx="0" cy="0"/>
          <a:chOff x="0" y="0"/>
          <a:chExt cx="0" cy="0"/>
        </a:xfrm>
      </p:grpSpPr>
      <p:sp>
        <p:nvSpPr>
          <p:cNvPr id="60" name="Google Shape;60;g256c901fe12_2_53"/>
          <p:cNvSpPr txBox="1"/>
          <p:nvPr>
            <p:ph type="ctrTitle"/>
          </p:nvPr>
        </p:nvSpPr>
        <p:spPr>
          <a:xfrm>
            <a:off x="249900" y="1617200"/>
            <a:ext cx="8520600" cy="17580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5200"/>
              <a:buFont typeface="Red Hat Display Black"/>
              <a:buNone/>
              <a:defRPr sz="5200">
                <a:latin typeface="Red Hat Display Black"/>
                <a:ea typeface="Red Hat Display Black"/>
                <a:cs typeface="Red Hat Display Black"/>
                <a:sym typeface="Red Hat Display Black"/>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61" name="Google Shape;61;g256c901fe12_2_53"/>
          <p:cNvSpPr txBox="1"/>
          <p:nvPr>
            <p:ph idx="1" type="subTitle"/>
          </p:nvPr>
        </p:nvSpPr>
        <p:spPr>
          <a:xfrm>
            <a:off x="249900" y="3335425"/>
            <a:ext cx="8520600" cy="4278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dk1"/>
              </a:buClr>
              <a:buSzPts val="1600"/>
              <a:buFont typeface="Red Hat Display Light"/>
              <a:buNone/>
              <a:defRPr sz="1600">
                <a:solidFill>
                  <a:schemeClr val="dk1"/>
                </a:solidFill>
                <a:latin typeface="Red Hat Display Light"/>
                <a:ea typeface="Red Hat Display Light"/>
                <a:cs typeface="Red Hat Display Light"/>
                <a:sym typeface="Red Hat Display Ligh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62" name="Google Shape;62;g256c901fe12_2_53"/>
          <p:cNvSpPr txBox="1"/>
          <p:nvPr>
            <p:ph idx="2" type="subTitle"/>
          </p:nvPr>
        </p:nvSpPr>
        <p:spPr>
          <a:xfrm>
            <a:off x="552700" y="3956150"/>
            <a:ext cx="5530800" cy="3936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dk1"/>
              </a:buClr>
              <a:buSzPts val="1200"/>
              <a:buFont typeface="Red Hat Display Light"/>
              <a:buNone/>
              <a:defRPr sz="1200">
                <a:solidFill>
                  <a:schemeClr val="dk1"/>
                </a:solidFill>
                <a:latin typeface="Red Hat Display Light"/>
                <a:ea typeface="Red Hat Display Light"/>
                <a:cs typeface="Red Hat Display Light"/>
                <a:sym typeface="Red Hat Display Light"/>
              </a:defRPr>
            </a:lvl1pPr>
            <a:lvl2pPr lvl="1" algn="l">
              <a:lnSpc>
                <a:spcPct val="100000"/>
              </a:lnSpc>
              <a:spcBef>
                <a:spcPts val="0"/>
              </a:spcBef>
              <a:spcAft>
                <a:spcPts val="0"/>
              </a:spcAft>
              <a:buSzPts val="2800"/>
              <a:buNone/>
              <a:defRPr sz="2800"/>
            </a:lvl2pPr>
            <a:lvl3pPr lvl="2" algn="l">
              <a:lnSpc>
                <a:spcPct val="100000"/>
              </a:lnSpc>
              <a:spcBef>
                <a:spcPts val="0"/>
              </a:spcBef>
              <a:spcAft>
                <a:spcPts val="0"/>
              </a:spcAft>
              <a:buSzPts val="2800"/>
              <a:buNone/>
              <a:defRPr sz="2800"/>
            </a:lvl3pPr>
            <a:lvl4pPr lvl="3" algn="l">
              <a:lnSpc>
                <a:spcPct val="100000"/>
              </a:lnSpc>
              <a:spcBef>
                <a:spcPts val="0"/>
              </a:spcBef>
              <a:spcAft>
                <a:spcPts val="0"/>
              </a:spcAft>
              <a:buSzPts val="2800"/>
              <a:buNone/>
              <a:defRPr sz="2800"/>
            </a:lvl4pPr>
            <a:lvl5pPr lvl="4" algn="l">
              <a:lnSpc>
                <a:spcPct val="100000"/>
              </a:lnSpc>
              <a:spcBef>
                <a:spcPts val="0"/>
              </a:spcBef>
              <a:spcAft>
                <a:spcPts val="0"/>
              </a:spcAft>
              <a:buSzPts val="2800"/>
              <a:buNone/>
              <a:defRPr sz="2800"/>
            </a:lvl5pPr>
            <a:lvl6pPr lvl="5" algn="l">
              <a:lnSpc>
                <a:spcPct val="100000"/>
              </a:lnSpc>
              <a:spcBef>
                <a:spcPts val="0"/>
              </a:spcBef>
              <a:spcAft>
                <a:spcPts val="0"/>
              </a:spcAft>
              <a:buSzPts val="2800"/>
              <a:buNone/>
              <a:defRPr sz="2800"/>
            </a:lvl6pPr>
            <a:lvl7pPr lvl="6" algn="l">
              <a:lnSpc>
                <a:spcPct val="100000"/>
              </a:lnSpc>
              <a:spcBef>
                <a:spcPts val="0"/>
              </a:spcBef>
              <a:spcAft>
                <a:spcPts val="0"/>
              </a:spcAft>
              <a:buSzPts val="2800"/>
              <a:buNone/>
              <a:defRPr sz="2800"/>
            </a:lvl7pPr>
            <a:lvl8pPr lvl="7" algn="l">
              <a:lnSpc>
                <a:spcPct val="100000"/>
              </a:lnSpc>
              <a:spcBef>
                <a:spcPts val="0"/>
              </a:spcBef>
              <a:spcAft>
                <a:spcPts val="0"/>
              </a:spcAft>
              <a:buSzPts val="2800"/>
              <a:buNone/>
              <a:defRPr sz="2800"/>
            </a:lvl8pPr>
            <a:lvl9pPr lvl="8" algn="l">
              <a:lnSpc>
                <a:spcPct val="100000"/>
              </a:lnSpc>
              <a:spcBef>
                <a:spcPts val="0"/>
              </a:spcBef>
              <a:spcAft>
                <a:spcPts val="0"/>
              </a:spcAft>
              <a:buSzPts val="2800"/>
              <a:buNone/>
              <a:defRPr sz="2800"/>
            </a:lvl9pPr>
          </a:lstStyle>
          <a:p/>
        </p:txBody>
      </p:sp>
      <p:sp>
        <p:nvSpPr>
          <p:cNvPr id="63" name="Google Shape;63;g256c901fe12_2_53"/>
          <p:cNvSpPr txBox="1"/>
          <p:nvPr>
            <p:ph idx="3" type="subTitle"/>
          </p:nvPr>
        </p:nvSpPr>
        <p:spPr>
          <a:xfrm>
            <a:off x="552700" y="4319375"/>
            <a:ext cx="5530800" cy="3438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rgbClr val="FED670"/>
              </a:buClr>
              <a:buSzPts val="1200"/>
              <a:buFont typeface="Red Hat Display Light"/>
              <a:buNone/>
              <a:defRPr sz="1200">
                <a:solidFill>
                  <a:srgbClr val="FED670"/>
                </a:solidFill>
                <a:latin typeface="Red Hat Display Light"/>
                <a:ea typeface="Red Hat Display Light"/>
                <a:cs typeface="Red Hat Display Light"/>
                <a:sym typeface="Red Hat Display Light"/>
              </a:defRPr>
            </a:lvl1pPr>
            <a:lvl2pPr lvl="1" algn="l">
              <a:lnSpc>
                <a:spcPct val="100000"/>
              </a:lnSpc>
              <a:spcBef>
                <a:spcPts val="0"/>
              </a:spcBef>
              <a:spcAft>
                <a:spcPts val="0"/>
              </a:spcAft>
              <a:buSzPts val="2800"/>
              <a:buNone/>
              <a:defRPr sz="2800"/>
            </a:lvl2pPr>
            <a:lvl3pPr lvl="2" algn="l">
              <a:lnSpc>
                <a:spcPct val="100000"/>
              </a:lnSpc>
              <a:spcBef>
                <a:spcPts val="0"/>
              </a:spcBef>
              <a:spcAft>
                <a:spcPts val="0"/>
              </a:spcAft>
              <a:buSzPts val="2800"/>
              <a:buNone/>
              <a:defRPr sz="2800"/>
            </a:lvl3pPr>
            <a:lvl4pPr lvl="3" algn="l">
              <a:lnSpc>
                <a:spcPct val="100000"/>
              </a:lnSpc>
              <a:spcBef>
                <a:spcPts val="0"/>
              </a:spcBef>
              <a:spcAft>
                <a:spcPts val="0"/>
              </a:spcAft>
              <a:buSzPts val="2800"/>
              <a:buNone/>
              <a:defRPr sz="2800"/>
            </a:lvl4pPr>
            <a:lvl5pPr lvl="4" algn="l">
              <a:lnSpc>
                <a:spcPct val="100000"/>
              </a:lnSpc>
              <a:spcBef>
                <a:spcPts val="0"/>
              </a:spcBef>
              <a:spcAft>
                <a:spcPts val="0"/>
              </a:spcAft>
              <a:buSzPts val="2800"/>
              <a:buNone/>
              <a:defRPr sz="2800"/>
            </a:lvl5pPr>
            <a:lvl6pPr lvl="5" algn="l">
              <a:lnSpc>
                <a:spcPct val="100000"/>
              </a:lnSpc>
              <a:spcBef>
                <a:spcPts val="0"/>
              </a:spcBef>
              <a:spcAft>
                <a:spcPts val="0"/>
              </a:spcAft>
              <a:buSzPts val="2800"/>
              <a:buNone/>
              <a:defRPr sz="2800"/>
            </a:lvl6pPr>
            <a:lvl7pPr lvl="6" algn="l">
              <a:lnSpc>
                <a:spcPct val="100000"/>
              </a:lnSpc>
              <a:spcBef>
                <a:spcPts val="0"/>
              </a:spcBef>
              <a:spcAft>
                <a:spcPts val="0"/>
              </a:spcAft>
              <a:buSzPts val="2800"/>
              <a:buNone/>
              <a:defRPr sz="2800"/>
            </a:lvl7pPr>
            <a:lvl8pPr lvl="7" algn="l">
              <a:lnSpc>
                <a:spcPct val="100000"/>
              </a:lnSpc>
              <a:spcBef>
                <a:spcPts val="0"/>
              </a:spcBef>
              <a:spcAft>
                <a:spcPts val="0"/>
              </a:spcAft>
              <a:buSzPts val="2800"/>
              <a:buNone/>
              <a:defRPr sz="2800"/>
            </a:lvl8pPr>
            <a:lvl9pPr lvl="8" algn="l">
              <a:lnSpc>
                <a:spcPct val="100000"/>
              </a:lnSpc>
              <a:spcBef>
                <a:spcPts val="0"/>
              </a:spcBef>
              <a:spcAft>
                <a:spcPts val="0"/>
              </a:spcAft>
              <a:buSzPts val="2800"/>
              <a:buNone/>
              <a:defRPr sz="2800"/>
            </a:lvl9pPr>
          </a:lstStyle>
          <a:p/>
        </p:txBody>
      </p:sp>
      <p:pic>
        <p:nvPicPr>
          <p:cNvPr id="64" name="Google Shape;64;g256c901fe12_2_53"/>
          <p:cNvPicPr preferRelativeResize="0"/>
          <p:nvPr/>
        </p:nvPicPr>
        <p:blipFill rotWithShape="1">
          <a:blip r:embed="rId3">
            <a:alphaModFix/>
          </a:blip>
          <a:srcRect b="0" l="0" r="0" t="0"/>
          <a:stretch/>
        </p:blipFill>
        <p:spPr>
          <a:xfrm>
            <a:off x="364125" y="4011950"/>
            <a:ext cx="169180" cy="169180"/>
          </a:xfrm>
          <a:prstGeom prst="rect">
            <a:avLst/>
          </a:prstGeom>
          <a:noFill/>
          <a:ln>
            <a:noFill/>
          </a:ln>
        </p:spPr>
      </p:pic>
      <p:pic>
        <p:nvPicPr>
          <p:cNvPr id="65" name="Google Shape;65;g256c901fe12_2_53"/>
          <p:cNvPicPr preferRelativeResize="0"/>
          <p:nvPr/>
        </p:nvPicPr>
        <p:blipFill rotWithShape="1">
          <a:blip r:embed="rId4">
            <a:alphaModFix/>
          </a:blip>
          <a:srcRect b="0" l="0" r="0" t="0"/>
          <a:stretch/>
        </p:blipFill>
        <p:spPr>
          <a:xfrm>
            <a:off x="164462" y="4396625"/>
            <a:ext cx="488643" cy="169180"/>
          </a:xfrm>
          <a:prstGeom prst="rect">
            <a:avLst/>
          </a:prstGeom>
          <a:noFill/>
          <a:ln>
            <a:noFill/>
          </a:ln>
        </p:spPr>
      </p:pic>
      <p:sp>
        <p:nvSpPr>
          <p:cNvPr id="66" name="Google Shape;66;g256c901fe12_2_53"/>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6" name="Shape 16"/>
        <p:cNvGrpSpPr/>
        <p:nvPr/>
      </p:nvGrpSpPr>
      <p:grpSpPr>
        <a:xfrm>
          <a:off x="0" y="0"/>
          <a:ext cx="0" cy="0"/>
          <a:chOff x="0" y="0"/>
          <a:chExt cx="0" cy="0"/>
        </a:xfrm>
      </p:grpSpPr>
      <p:sp>
        <p:nvSpPr>
          <p:cNvPr id="17" name="Google Shape;17;g256c901fe12_2_11"/>
          <p:cNvSpPr txBox="1"/>
          <p:nvPr/>
        </p:nvSpPr>
        <p:spPr>
          <a:xfrm>
            <a:off x="77650" y="4780725"/>
            <a:ext cx="1894500" cy="2925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700"/>
              <a:buFont typeface="Arial"/>
              <a:buNone/>
            </a:pPr>
            <a:r>
              <a:rPr b="1" lang="en" sz="700">
                <a:solidFill>
                  <a:schemeClr val="dk1"/>
                </a:solidFill>
                <a:latin typeface="IBM Plex Sans"/>
                <a:ea typeface="IBM Plex Sans"/>
                <a:cs typeface="IBM Plex Sans"/>
                <a:sym typeface="IBM Plex Sans"/>
              </a:rPr>
              <a:t>ARRAKIS</a:t>
            </a:r>
            <a:r>
              <a:rPr b="1" i="0" lang="en" sz="700" u="none" cap="none" strike="noStrike">
                <a:solidFill>
                  <a:schemeClr val="dk1"/>
                </a:solidFill>
                <a:latin typeface="IBM Plex Sans"/>
                <a:ea typeface="IBM Plex Sans"/>
                <a:cs typeface="IBM Plex Sans"/>
                <a:sym typeface="IBM Plex Sans"/>
              </a:rPr>
              <a:t> FINANCE</a:t>
            </a:r>
            <a:r>
              <a:rPr b="0" i="0" lang="en" sz="700" u="none" cap="none" strike="noStrike">
                <a:solidFill>
                  <a:schemeClr val="dk1"/>
                </a:solidFill>
                <a:latin typeface="IBM Plex Sans"/>
                <a:ea typeface="IBM Plex Sans"/>
                <a:cs typeface="IBM Plex Sans"/>
                <a:sym typeface="IBM Plex Sans"/>
              </a:rPr>
              <a:t> UX AUDIT REPORT</a:t>
            </a:r>
            <a:endParaRPr b="0" i="0" sz="700" u="none" cap="none" strike="noStrike">
              <a:solidFill>
                <a:schemeClr val="dk1"/>
              </a:solidFill>
              <a:latin typeface="IBM Plex Sans"/>
              <a:ea typeface="IBM Plex Sans"/>
              <a:cs typeface="IBM Plex Sans"/>
              <a:sym typeface="IBM Plex Sans"/>
            </a:endParaRPr>
          </a:p>
        </p:txBody>
      </p:sp>
      <p:cxnSp>
        <p:nvCxnSpPr>
          <p:cNvPr id="18" name="Google Shape;18;g256c901fe12_2_11"/>
          <p:cNvCxnSpPr/>
          <p:nvPr/>
        </p:nvCxnSpPr>
        <p:spPr>
          <a:xfrm>
            <a:off x="158825" y="4783775"/>
            <a:ext cx="8801400" cy="0"/>
          </a:xfrm>
          <a:prstGeom prst="straightConnector1">
            <a:avLst/>
          </a:prstGeom>
          <a:noFill/>
          <a:ln cap="flat" cmpd="sng" w="9525">
            <a:solidFill>
              <a:schemeClr val="dk2"/>
            </a:solidFill>
            <a:prstDash val="solid"/>
            <a:round/>
            <a:headEnd len="sm" w="sm" type="none"/>
            <a:tailEnd len="sm" w="sm" type="none"/>
          </a:ln>
        </p:spPr>
      </p:cxnSp>
      <p:pic>
        <p:nvPicPr>
          <p:cNvPr id="19" name="Google Shape;19;g256c901fe12_2_11"/>
          <p:cNvPicPr preferRelativeResize="0"/>
          <p:nvPr/>
        </p:nvPicPr>
        <p:blipFill rotWithShape="1">
          <a:blip r:embed="rId2">
            <a:alphaModFix/>
          </a:blip>
          <a:srcRect b="0" l="0" r="0" t="0"/>
          <a:stretch/>
        </p:blipFill>
        <p:spPr>
          <a:xfrm>
            <a:off x="8715325" y="4853675"/>
            <a:ext cx="244900" cy="146575"/>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0" name="Shape 20"/>
        <p:cNvGrpSpPr/>
        <p:nvPr/>
      </p:nvGrpSpPr>
      <p:grpSpPr>
        <a:xfrm>
          <a:off x="0" y="0"/>
          <a:ext cx="0" cy="0"/>
          <a:chOff x="0" y="0"/>
          <a:chExt cx="0" cy="0"/>
        </a:xfrm>
      </p:grpSpPr>
      <p:sp>
        <p:nvSpPr>
          <p:cNvPr id="21" name="Google Shape;21;g256c901fe12_2_14"/>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22" name="Google Shape;22;g256c901fe12_2_14"/>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23" name="Google Shape;23;g256c901fe12_2_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4" name="Shape 24"/>
        <p:cNvGrpSpPr/>
        <p:nvPr/>
      </p:nvGrpSpPr>
      <p:grpSpPr>
        <a:xfrm>
          <a:off x="0" y="0"/>
          <a:ext cx="0" cy="0"/>
          <a:chOff x="0" y="0"/>
          <a:chExt cx="0" cy="0"/>
        </a:xfrm>
      </p:grpSpPr>
      <p:sp>
        <p:nvSpPr>
          <p:cNvPr id="25" name="Google Shape;25;g256c901fe12_2_18"/>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26" name="Google Shape;26;g256c901fe12_2_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7" name="Shape 27"/>
        <p:cNvGrpSpPr/>
        <p:nvPr/>
      </p:nvGrpSpPr>
      <p:grpSpPr>
        <a:xfrm>
          <a:off x="0" y="0"/>
          <a:ext cx="0" cy="0"/>
          <a:chOff x="0" y="0"/>
          <a:chExt cx="0" cy="0"/>
        </a:xfrm>
      </p:grpSpPr>
      <p:sp>
        <p:nvSpPr>
          <p:cNvPr id="28" name="Google Shape;28;g256c901fe12_2_2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9" name="Google Shape;29;g256c901fe12_2_2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30" name="Google Shape;30;g256c901fe12_2_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g256c901fe12_2_2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3" name="Google Shape;33;g256c901fe12_2_25"/>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4" name="Google Shape;34;g256c901fe12_2_25"/>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5" name="Google Shape;35;g256c901fe12_2_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 name="Shape 36"/>
        <p:cNvGrpSpPr/>
        <p:nvPr/>
      </p:nvGrpSpPr>
      <p:grpSpPr>
        <a:xfrm>
          <a:off x="0" y="0"/>
          <a:ext cx="0" cy="0"/>
          <a:chOff x="0" y="0"/>
          <a:chExt cx="0" cy="0"/>
        </a:xfrm>
      </p:grpSpPr>
      <p:sp>
        <p:nvSpPr>
          <p:cNvPr id="37" name="Google Shape;37;g256c901fe12_2_3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8" name="Google Shape;38;g256c901fe12_2_3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9" name="Shape 39"/>
        <p:cNvGrpSpPr/>
        <p:nvPr/>
      </p:nvGrpSpPr>
      <p:grpSpPr>
        <a:xfrm>
          <a:off x="0" y="0"/>
          <a:ext cx="0" cy="0"/>
          <a:chOff x="0" y="0"/>
          <a:chExt cx="0" cy="0"/>
        </a:xfrm>
      </p:grpSpPr>
      <p:sp>
        <p:nvSpPr>
          <p:cNvPr id="40" name="Google Shape;40;g256c901fe12_2_33"/>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41" name="Google Shape;41;g256c901fe12_2_33"/>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42" name="Google Shape;42;g256c901fe12_2_3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3" name="Shape 43"/>
        <p:cNvGrpSpPr/>
        <p:nvPr/>
      </p:nvGrpSpPr>
      <p:grpSpPr>
        <a:xfrm>
          <a:off x="0" y="0"/>
          <a:ext cx="0" cy="0"/>
          <a:chOff x="0" y="0"/>
          <a:chExt cx="0" cy="0"/>
        </a:xfrm>
      </p:grpSpPr>
      <p:sp>
        <p:nvSpPr>
          <p:cNvPr id="44" name="Google Shape;44;g256c901fe12_2_37"/>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45" name="Google Shape;45;g256c901fe12_2_3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g256c901fe12_2_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g256c901fe12_2_0"/>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g256c901fe12_2_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png"/><Relationship Id="rId4" Type="http://schemas.openxmlformats.org/officeDocument/2006/relationships/image" Target="../media/image8.png"/><Relationship Id="rId5" Type="http://schemas.openxmlformats.org/officeDocument/2006/relationships/image" Target="../media/image7.png"/><Relationship Id="rId6"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comments" Target="../comments/commen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12.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9.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14.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9.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16.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15.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 Id="rId3" Type="http://schemas.openxmlformats.org/officeDocument/2006/relationships/image" Target="../media/image9.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 Id="rId3" Type="http://schemas.openxmlformats.org/officeDocument/2006/relationships/image" Target="../media/image9.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 Id="rId3" Type="http://schemas.openxmlformats.org/officeDocument/2006/relationships/image" Target="../media/image9.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2.xml"/><Relationship Id="rId3" Type="http://schemas.openxmlformats.org/officeDocument/2006/relationships/image" Target="../media/image9.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4.xml"/><Relationship Id="rId3" Type="http://schemas.openxmlformats.org/officeDocument/2006/relationships/image" Target="../media/image9.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6.xml"/><Relationship Id="rId3" Type="http://schemas.openxmlformats.org/officeDocument/2006/relationships/image" Target="../media/image9.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8.xml"/><Relationship Id="rId3" Type="http://schemas.openxmlformats.org/officeDocument/2006/relationships/image" Target="../media/image9.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 Id="rId3" Type="http://schemas.openxmlformats.org/officeDocument/2006/relationships/image" Target="../media/image19.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1.xml"/><Relationship Id="rId3" Type="http://schemas.openxmlformats.org/officeDocument/2006/relationships/image" Target="../media/image9.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3.xml"/><Relationship Id="rId3" Type="http://schemas.openxmlformats.org/officeDocument/2006/relationships/image" Target="../media/image9.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5.xml"/><Relationship Id="rId3" Type="http://schemas.openxmlformats.org/officeDocument/2006/relationships/image" Target="../media/image9.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7.xml"/><Relationship Id="rId3" Type="http://schemas.openxmlformats.org/officeDocument/2006/relationships/image" Target="../media/image9.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9.xml"/><Relationship Id="rId3"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0.xml"/><Relationship Id="rId3" Type="http://schemas.openxmlformats.org/officeDocument/2006/relationships/hyperlink" Target="https://docs.google.com/spreadsheets/d/1IQoE6hUGON-FKLVyt-SPOpY-utKjCpZH/edit?usp=sharing&amp;ouid=109083539198020209508&amp;rtpof=true&amp;sd=true" TargetMode="External"/><Relationship Id="rId4" Type="http://schemas.openxmlformats.org/officeDocument/2006/relationships/hyperlink" Target="https://docs.google.com/spreadsheets/d/1cu2TR5WEpgXh7wFRvvR0Q-EhgGzk1B-C/edit?usp=sharing&amp;ouid=109083539198020209508&amp;rtpof=true&amp;sd=true" TargetMode="External"/><Relationship Id="rId5" Type="http://schemas.openxmlformats.org/officeDocument/2006/relationships/hyperlink" Target="https://airtable.com/apppva3eyDUYJLuaT/shrv5454PKWB6p1vP" TargetMode="Externa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1.xml"/><Relationship Id="rId3" Type="http://schemas.openxmlformats.org/officeDocument/2006/relationships/image" Target="../media/image21.png"/><Relationship Id="rId4" Type="http://schemas.openxmlformats.org/officeDocument/2006/relationships/hyperlink" Target="http://www.generalmagic.io" TargetMode="External"/><Relationship Id="rId5" Type="http://schemas.openxmlformats.org/officeDocument/2006/relationships/hyperlink" Target="https://twitter.com/Generalmagicio" TargetMode="External"/><Relationship Id="rId6" Type="http://schemas.openxmlformats.org/officeDocument/2006/relationships/image" Target="../media/image20.png"/><Relationship Id="rId7" Type="http://schemas.openxmlformats.org/officeDocument/2006/relationships/image" Target="../media/image2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70" name="Shape 70"/>
        <p:cNvGrpSpPr/>
        <p:nvPr/>
      </p:nvGrpSpPr>
      <p:grpSpPr>
        <a:xfrm>
          <a:off x="0" y="0"/>
          <a:ext cx="0" cy="0"/>
          <a:chOff x="0" y="0"/>
          <a:chExt cx="0" cy="0"/>
        </a:xfrm>
      </p:grpSpPr>
      <p:pic>
        <p:nvPicPr>
          <p:cNvPr id="71" name="Google Shape;71;g25d575245ef_0_0"/>
          <p:cNvPicPr preferRelativeResize="0"/>
          <p:nvPr/>
        </p:nvPicPr>
        <p:blipFill rotWithShape="1">
          <a:blip r:embed="rId3">
            <a:alphaModFix/>
          </a:blip>
          <a:srcRect b="0" l="0" r="0" t="0"/>
          <a:stretch/>
        </p:blipFill>
        <p:spPr>
          <a:xfrm>
            <a:off x="252250" y="251050"/>
            <a:ext cx="965975" cy="479325"/>
          </a:xfrm>
          <a:prstGeom prst="rect">
            <a:avLst/>
          </a:prstGeom>
          <a:noFill/>
          <a:ln>
            <a:noFill/>
          </a:ln>
        </p:spPr>
      </p:pic>
      <p:pic>
        <p:nvPicPr>
          <p:cNvPr id="72" name="Google Shape;72;g25d575245ef_0_0"/>
          <p:cNvPicPr preferRelativeResize="0"/>
          <p:nvPr/>
        </p:nvPicPr>
        <p:blipFill rotWithShape="1">
          <a:blip r:embed="rId4">
            <a:alphaModFix/>
          </a:blip>
          <a:srcRect b="0" l="0" r="0" t="0"/>
          <a:stretch/>
        </p:blipFill>
        <p:spPr>
          <a:xfrm>
            <a:off x="5437055" y="0"/>
            <a:ext cx="3706944" cy="5143501"/>
          </a:xfrm>
          <a:prstGeom prst="rect">
            <a:avLst/>
          </a:prstGeom>
          <a:noFill/>
          <a:ln>
            <a:noFill/>
          </a:ln>
        </p:spPr>
      </p:pic>
      <p:pic>
        <p:nvPicPr>
          <p:cNvPr id="73" name="Google Shape;73;g25d575245ef_0_0"/>
          <p:cNvPicPr preferRelativeResize="0"/>
          <p:nvPr/>
        </p:nvPicPr>
        <p:blipFill rotWithShape="1">
          <a:blip r:embed="rId5">
            <a:alphaModFix/>
          </a:blip>
          <a:srcRect b="0" l="0" r="0" t="0"/>
          <a:stretch/>
        </p:blipFill>
        <p:spPr>
          <a:xfrm>
            <a:off x="0" y="3906367"/>
            <a:ext cx="5437051" cy="1237132"/>
          </a:xfrm>
          <a:prstGeom prst="rect">
            <a:avLst/>
          </a:prstGeom>
          <a:noFill/>
          <a:ln>
            <a:noFill/>
          </a:ln>
        </p:spPr>
      </p:pic>
      <p:sp>
        <p:nvSpPr>
          <p:cNvPr id="74" name="Google Shape;74;g25d575245ef_0_0"/>
          <p:cNvSpPr txBox="1"/>
          <p:nvPr/>
        </p:nvSpPr>
        <p:spPr>
          <a:xfrm>
            <a:off x="252250" y="1774675"/>
            <a:ext cx="2650800" cy="1699200"/>
          </a:xfrm>
          <a:prstGeom prst="rect">
            <a:avLst/>
          </a:prstGeom>
          <a:noFill/>
          <a:ln>
            <a:noFill/>
          </a:ln>
        </p:spPr>
        <p:txBody>
          <a:bodyPr anchorCtr="0" anchor="t" bIns="91425" lIns="91425" spcFirstLastPara="1" rIns="91425" wrap="square" tIns="91425">
            <a:spAutoFit/>
          </a:bodyPr>
          <a:lstStyle/>
          <a:p>
            <a:pPr indent="0" lvl="0" marL="0" marR="0" rtl="0" algn="l">
              <a:lnSpc>
                <a:spcPct val="80000"/>
              </a:lnSpc>
              <a:spcBef>
                <a:spcPts val="0"/>
              </a:spcBef>
              <a:spcAft>
                <a:spcPts val="0"/>
              </a:spcAft>
              <a:buClr>
                <a:srgbClr val="000000"/>
              </a:buClr>
              <a:buSzPts val="4100"/>
              <a:buFont typeface="Arial"/>
              <a:buNone/>
            </a:pPr>
            <a:r>
              <a:rPr b="0" i="0" lang="en" sz="4100" u="none" cap="none" strike="noStrike">
                <a:solidFill>
                  <a:schemeClr val="lt1"/>
                </a:solidFill>
                <a:latin typeface="Inter ExtraBold"/>
                <a:ea typeface="Inter ExtraBold"/>
                <a:cs typeface="Inter ExtraBold"/>
                <a:sym typeface="Inter ExtraBold"/>
              </a:rPr>
              <a:t>UX AUDIT REPORT</a:t>
            </a:r>
            <a:endParaRPr b="0" i="0" sz="4100" u="none" cap="none" strike="noStrike">
              <a:solidFill>
                <a:schemeClr val="lt1"/>
              </a:solidFill>
              <a:latin typeface="Inter ExtraBold"/>
              <a:ea typeface="Inter ExtraBold"/>
              <a:cs typeface="Inter ExtraBold"/>
              <a:sym typeface="Inter ExtraBold"/>
            </a:endParaRPr>
          </a:p>
        </p:txBody>
      </p:sp>
      <p:sp>
        <p:nvSpPr>
          <p:cNvPr id="75" name="Google Shape;75;g25d575245ef_0_0"/>
          <p:cNvSpPr txBox="1"/>
          <p:nvPr/>
        </p:nvSpPr>
        <p:spPr>
          <a:xfrm>
            <a:off x="252250" y="3337750"/>
            <a:ext cx="1423800" cy="4386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650"/>
              <a:buFont typeface="Arial"/>
              <a:buNone/>
            </a:pPr>
            <a:r>
              <a:rPr b="0" i="0" lang="en" sz="1650" u="none" cap="none" strike="noStrike">
                <a:solidFill>
                  <a:srgbClr val="B78CF8"/>
                </a:solidFill>
                <a:latin typeface="IBM Plex Sans"/>
                <a:ea typeface="IBM Plex Sans"/>
                <a:cs typeface="IBM Plex Sans"/>
                <a:sym typeface="IBM Plex Sans"/>
              </a:rPr>
              <a:t>JULY 2023</a:t>
            </a:r>
            <a:endParaRPr b="0" i="0" sz="1650" u="none" cap="none" strike="noStrike">
              <a:solidFill>
                <a:srgbClr val="B78CF8"/>
              </a:solidFill>
              <a:latin typeface="IBM Plex Sans"/>
              <a:ea typeface="IBM Plex Sans"/>
              <a:cs typeface="IBM Plex Sans"/>
              <a:sym typeface="IBM Plex Sans"/>
            </a:endParaRPr>
          </a:p>
        </p:txBody>
      </p:sp>
      <p:sp>
        <p:nvSpPr>
          <p:cNvPr id="76" name="Google Shape;76;g25d575245ef_0_0"/>
          <p:cNvSpPr txBox="1"/>
          <p:nvPr/>
        </p:nvSpPr>
        <p:spPr>
          <a:xfrm>
            <a:off x="319500" y="4278638"/>
            <a:ext cx="26508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High level expert review</a:t>
            </a:r>
            <a:endParaRPr b="0" i="0" sz="1000" u="none" cap="none" strike="noStrike">
              <a:solidFill>
                <a:schemeClr val="lt1"/>
              </a:solidFill>
              <a:latin typeface="IBM Plex Sans"/>
              <a:ea typeface="IBM Plex Sans"/>
              <a:cs typeface="IBM Plex Sans"/>
              <a:sym typeface="IBM Plex Sans"/>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Heuristic evaluation &amp; user interviews </a:t>
            </a:r>
            <a:endParaRPr b="0" i="0" sz="1000" u="none" cap="none" strike="noStrike">
              <a:solidFill>
                <a:schemeClr val="dk1"/>
              </a:solidFill>
              <a:latin typeface="IBM Plex Sans"/>
              <a:ea typeface="IBM Plex Sans"/>
              <a:cs typeface="IBM Plex Sans"/>
              <a:sym typeface="IBM Plex Sans"/>
            </a:endParaRPr>
          </a:p>
        </p:txBody>
      </p:sp>
      <p:pic>
        <p:nvPicPr>
          <p:cNvPr id="77" name="Google Shape;77;g25d575245ef_0_0"/>
          <p:cNvPicPr preferRelativeResize="0"/>
          <p:nvPr/>
        </p:nvPicPr>
        <p:blipFill>
          <a:blip r:embed="rId6">
            <a:alphaModFix/>
          </a:blip>
          <a:stretch>
            <a:fillRect/>
          </a:stretch>
        </p:blipFill>
        <p:spPr>
          <a:xfrm>
            <a:off x="3484725" y="4484345"/>
            <a:ext cx="1763600" cy="169986"/>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41" name="Shape 141"/>
        <p:cNvGrpSpPr/>
        <p:nvPr/>
      </p:nvGrpSpPr>
      <p:grpSpPr>
        <a:xfrm>
          <a:off x="0" y="0"/>
          <a:ext cx="0" cy="0"/>
          <a:chOff x="0" y="0"/>
          <a:chExt cx="0" cy="0"/>
        </a:xfrm>
      </p:grpSpPr>
      <p:sp>
        <p:nvSpPr>
          <p:cNvPr id="142" name="Google Shape;142;g23a11f75f95_0_227"/>
          <p:cNvSpPr txBox="1"/>
          <p:nvPr/>
        </p:nvSpPr>
        <p:spPr>
          <a:xfrm>
            <a:off x="252900" y="589550"/>
            <a:ext cx="30000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2000" u="none" cap="none" strike="noStrike">
                <a:solidFill>
                  <a:schemeClr val="dk1"/>
                </a:solidFill>
                <a:latin typeface="Inter"/>
                <a:ea typeface="Inter"/>
                <a:cs typeface="Inter"/>
                <a:sym typeface="Inter"/>
              </a:rPr>
              <a:t>PRODUCT OVERVIEW</a:t>
            </a:r>
            <a:endParaRPr b="1" i="0" sz="2000" u="none" cap="none" strike="noStrike">
              <a:solidFill>
                <a:schemeClr val="dk1"/>
              </a:solidFill>
              <a:latin typeface="Inter"/>
              <a:ea typeface="Inter"/>
              <a:cs typeface="Inter"/>
              <a:sym typeface="Inter"/>
            </a:endParaRPr>
          </a:p>
        </p:txBody>
      </p:sp>
      <p:sp>
        <p:nvSpPr>
          <p:cNvPr id="143" name="Google Shape;143;g23a11f75f95_0_227"/>
          <p:cNvSpPr txBox="1"/>
          <p:nvPr/>
        </p:nvSpPr>
        <p:spPr>
          <a:xfrm>
            <a:off x="250484" y="1118725"/>
            <a:ext cx="8473800" cy="8004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chemeClr val="dk1"/>
              </a:buClr>
              <a:buSzPts val="1100"/>
              <a:buFont typeface="Arial"/>
              <a:buNone/>
            </a:pPr>
            <a:r>
              <a:rPr lang="en" sz="1000">
                <a:solidFill>
                  <a:schemeClr val="dk2"/>
                </a:solidFill>
                <a:latin typeface="IBM Plex Sans"/>
                <a:ea typeface="IBM Plex Sans"/>
                <a:cs typeface="IBM Plex Sans"/>
                <a:sym typeface="IBM Plex Sans"/>
              </a:rPr>
              <a:t>Arrakis is web3's trustless market making infrastructure protocol that enables running sophisticated algorithmic strategies on Uniswap V3. Liquidity providers can utilize Arrakis Vaults to have their liquidity be managed in an automated, capital efficient, non-custodial and transparent manner. </a:t>
            </a:r>
            <a:endParaRPr b="0" i="0" sz="1000" u="none" cap="none" strike="noStrike">
              <a:solidFill>
                <a:schemeClr val="dk2"/>
              </a:solidFill>
              <a:latin typeface="IBM Plex Sans"/>
              <a:ea typeface="IBM Plex Sans"/>
              <a:cs typeface="IBM Plex Sans"/>
              <a:sym typeface="IBM Plex Sans"/>
            </a:endParaRPr>
          </a:p>
        </p:txBody>
      </p:sp>
      <p:sp>
        <p:nvSpPr>
          <p:cNvPr id="144" name="Google Shape;144;g23a11f75f95_0_227"/>
          <p:cNvSpPr txBox="1"/>
          <p:nvPr/>
        </p:nvSpPr>
        <p:spPr>
          <a:xfrm>
            <a:off x="250474" y="2163775"/>
            <a:ext cx="37950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2000" u="none" cap="none" strike="noStrike">
                <a:solidFill>
                  <a:schemeClr val="dk1"/>
                </a:solidFill>
                <a:latin typeface="Inter"/>
                <a:ea typeface="Inter"/>
                <a:cs typeface="Inter"/>
                <a:sym typeface="Inter"/>
              </a:rPr>
              <a:t>CONTEXT OF THE AUDIT</a:t>
            </a:r>
            <a:endParaRPr b="1" i="0" sz="2000" u="none" cap="none" strike="noStrike">
              <a:solidFill>
                <a:schemeClr val="dk1"/>
              </a:solidFill>
              <a:latin typeface="Inter"/>
              <a:ea typeface="Inter"/>
              <a:cs typeface="Inter"/>
              <a:sym typeface="Inter"/>
            </a:endParaRPr>
          </a:p>
        </p:txBody>
      </p:sp>
      <p:sp>
        <p:nvSpPr>
          <p:cNvPr id="145" name="Google Shape;145;g23a11f75f95_0_227"/>
          <p:cNvSpPr txBox="1"/>
          <p:nvPr/>
        </p:nvSpPr>
        <p:spPr>
          <a:xfrm>
            <a:off x="250484" y="2656375"/>
            <a:ext cx="8473800" cy="8004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chemeClr val="dk1"/>
              </a:buClr>
              <a:buSzPts val="1100"/>
              <a:buFont typeface="Arial"/>
              <a:buNone/>
            </a:pPr>
            <a:r>
              <a:rPr b="0" i="0" lang="en" sz="1000" u="none" cap="none" strike="noStrike">
                <a:solidFill>
                  <a:schemeClr val="dk2"/>
                </a:solidFill>
                <a:latin typeface="IBM Plex Sans"/>
                <a:ea typeface="IBM Plex Sans"/>
                <a:cs typeface="IBM Plex Sans"/>
                <a:sym typeface="IBM Plex Sans"/>
              </a:rPr>
              <a:t>This study involved collecting a rich research database consisting of detailed observations and findings based on  Nielsen's Heuristic Evaluation,  Design Arnold Lund's 34 Usability Maxims, and  Web3 Design Audit Checklist Based on Web3 Design Principles by Beltran</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rPr b="0" i="0" lang="en" sz="1000" u="none" cap="none" strike="noStrike">
                <a:solidFill>
                  <a:schemeClr val="dk2"/>
                </a:solidFill>
                <a:latin typeface="IBM Plex Sans"/>
                <a:ea typeface="IBM Plex Sans"/>
                <a:cs typeface="IBM Plex Sans"/>
                <a:sym typeface="IBM Plex Sans"/>
              </a:rPr>
              <a:t>These valuable resources complement and support the findings presented in this report.</a:t>
            </a:r>
            <a:endParaRPr b="0" i="0"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149" name="Shape 149"/>
        <p:cNvGrpSpPr/>
        <p:nvPr/>
      </p:nvGrpSpPr>
      <p:grpSpPr>
        <a:xfrm>
          <a:off x="0" y="0"/>
          <a:ext cx="0" cy="0"/>
          <a:chOff x="0" y="0"/>
          <a:chExt cx="0" cy="0"/>
        </a:xfrm>
      </p:grpSpPr>
      <p:sp>
        <p:nvSpPr>
          <p:cNvPr id="150" name="Google Shape;150;g25db78d7008_0_0"/>
          <p:cNvSpPr txBox="1"/>
          <p:nvPr/>
        </p:nvSpPr>
        <p:spPr>
          <a:xfrm>
            <a:off x="274650" y="3791525"/>
            <a:ext cx="44478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chemeClr val="dk1"/>
              </a:buClr>
              <a:buSzPts val="2800"/>
              <a:buFont typeface="Arial"/>
              <a:buNone/>
            </a:pPr>
            <a:r>
              <a:rPr b="1" i="0" lang="en" sz="3600" u="none" cap="none" strike="noStrike">
                <a:solidFill>
                  <a:schemeClr val="lt1"/>
                </a:solidFill>
                <a:latin typeface="Inter"/>
                <a:ea typeface="Inter"/>
                <a:cs typeface="Inter"/>
                <a:sym typeface="Inter"/>
              </a:rPr>
              <a:t>METHODOLOGY</a:t>
            </a:r>
            <a:endParaRPr b="1" i="0" sz="3600" u="none" cap="none" strike="noStrike">
              <a:solidFill>
                <a:schemeClr val="lt1"/>
              </a:solidFill>
              <a:latin typeface="Inter"/>
              <a:ea typeface="Inter"/>
              <a:cs typeface="Inter"/>
              <a:sym typeface="Inter"/>
            </a:endParaRPr>
          </a:p>
        </p:txBody>
      </p:sp>
      <p:pic>
        <p:nvPicPr>
          <p:cNvPr id="151" name="Google Shape;151;g25db78d7008_0_0"/>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
        <p:nvSpPr>
          <p:cNvPr id="152" name="Google Shape;152;g25db78d7008_0_0"/>
          <p:cNvSpPr txBox="1"/>
          <p:nvPr/>
        </p:nvSpPr>
        <p:spPr>
          <a:xfrm>
            <a:off x="364875" y="500750"/>
            <a:ext cx="1927800" cy="515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ARRAKIS</a:t>
            </a:r>
            <a:r>
              <a:rPr b="1" i="0" lang="en" sz="1000" u="none" cap="none" strike="noStrike">
                <a:solidFill>
                  <a:srgbClr val="B78CF8"/>
                </a:solidFill>
                <a:latin typeface="IBM Plex Sans"/>
                <a:ea typeface="IBM Plex Sans"/>
                <a:cs typeface="IBM Plex Sans"/>
                <a:sym typeface="IBM Plex Sans"/>
              </a:rPr>
              <a:t> FINANCE</a:t>
            </a:r>
            <a:r>
              <a:rPr b="0" i="0" lang="en" sz="1000" u="none" cap="none" strike="noStrike">
                <a:solidFill>
                  <a:srgbClr val="B78CF8"/>
                </a:solidFill>
                <a:latin typeface="IBM Plex Sans"/>
                <a:ea typeface="IBM Plex Sans"/>
                <a:cs typeface="IBM Plex Sans"/>
                <a:sym typeface="IBM Plex Sans"/>
              </a:rPr>
              <a:t> </a:t>
            </a:r>
            <a:endParaRPr b="0" i="0" sz="1000" u="none" cap="none" strike="noStrike">
              <a:solidFill>
                <a:srgbClr val="B78CF8"/>
              </a:solidFill>
              <a:latin typeface="IBM Plex Sans"/>
              <a:ea typeface="IBM Plex Sans"/>
              <a:cs typeface="IBM Plex Sans"/>
              <a:sym typeface="IBM Plex Sans"/>
            </a:endParaRPr>
          </a:p>
          <a:p>
            <a:pPr indent="0" lvl="0" marL="0" marR="0" rtl="0" algn="l">
              <a:lnSpc>
                <a:spcPct val="115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56" name="Shape 156"/>
        <p:cNvGrpSpPr/>
        <p:nvPr/>
      </p:nvGrpSpPr>
      <p:grpSpPr>
        <a:xfrm>
          <a:off x="0" y="0"/>
          <a:ext cx="0" cy="0"/>
          <a:chOff x="0" y="0"/>
          <a:chExt cx="0" cy="0"/>
        </a:xfrm>
      </p:grpSpPr>
      <p:sp>
        <p:nvSpPr>
          <p:cNvPr id="157" name="Google Shape;157;g256c901fe12_2_102"/>
          <p:cNvSpPr txBox="1"/>
          <p:nvPr/>
        </p:nvSpPr>
        <p:spPr>
          <a:xfrm>
            <a:off x="237744" y="585216"/>
            <a:ext cx="44256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rPr b="1" i="0" lang="en" sz="2000" u="none" cap="none" strike="noStrike">
                <a:solidFill>
                  <a:schemeClr val="dk1"/>
                </a:solidFill>
                <a:latin typeface="Inter"/>
                <a:ea typeface="Inter"/>
                <a:cs typeface="Inter"/>
                <a:sym typeface="Inter"/>
              </a:rPr>
              <a:t>METHODOLOGY</a:t>
            </a:r>
            <a:endParaRPr b="1" i="0" sz="2000" u="none" cap="none" strike="noStrike">
              <a:solidFill>
                <a:schemeClr val="dk1"/>
              </a:solidFill>
              <a:latin typeface="Inter"/>
              <a:ea typeface="Inter"/>
              <a:cs typeface="Inter"/>
              <a:sym typeface="Inter"/>
            </a:endParaRPr>
          </a:p>
        </p:txBody>
      </p:sp>
      <p:sp>
        <p:nvSpPr>
          <p:cNvPr id="158" name="Google Shape;158;g256c901fe12_2_102"/>
          <p:cNvSpPr txBox="1"/>
          <p:nvPr/>
        </p:nvSpPr>
        <p:spPr>
          <a:xfrm>
            <a:off x="256032" y="1077813"/>
            <a:ext cx="8473800" cy="12621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chemeClr val="dk1"/>
              </a:buClr>
              <a:buSzPts val="1100"/>
              <a:buFont typeface="Arial"/>
              <a:buNone/>
            </a:pPr>
            <a:r>
              <a:rPr b="0" i="0" lang="en" sz="1000" u="none" cap="none" strike="noStrike">
                <a:solidFill>
                  <a:schemeClr val="dk2"/>
                </a:solidFill>
                <a:latin typeface="IBM Plex Sans"/>
                <a:ea typeface="IBM Plex Sans"/>
                <a:cs typeface="IBM Plex Sans"/>
                <a:sym typeface="IBM Plex Sans"/>
              </a:rPr>
              <a:t>This report summarizes the findings of a comprehensive UX audit conducted on </a:t>
            </a:r>
            <a:r>
              <a:rPr lang="en" sz="1000">
                <a:solidFill>
                  <a:schemeClr val="dk2"/>
                </a:solidFill>
                <a:latin typeface="IBM Plex Sans"/>
                <a:ea typeface="IBM Plex Sans"/>
                <a:cs typeface="IBM Plex Sans"/>
                <a:sym typeface="IBM Plex Sans"/>
              </a:rPr>
              <a:t>Arrakis Finance</a:t>
            </a:r>
            <a:r>
              <a:rPr b="0" i="0" lang="en" sz="1000" u="none" cap="none" strike="noStrike">
                <a:solidFill>
                  <a:schemeClr val="dk2"/>
                </a:solidFill>
                <a:latin typeface="IBM Plex Sans"/>
                <a:ea typeface="IBM Plex Sans"/>
                <a:cs typeface="IBM Plex Sans"/>
                <a:sym typeface="IBM Plex Sans"/>
              </a:rPr>
              <a:t> platform.</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rPr b="0" i="0" lang="en" sz="1000" u="none" cap="none" strike="noStrike">
                <a:solidFill>
                  <a:schemeClr val="dk2"/>
                </a:solidFill>
                <a:latin typeface="IBM Plex Sans"/>
                <a:ea typeface="IBM Plex Sans"/>
                <a:cs typeface="IBM Plex Sans"/>
                <a:sym typeface="IBM Plex Sans"/>
              </a:rPr>
              <a:t>The audit utilized a combination of renowned UX methodologies, including Nielsen's Heuristic Evaluation, Ben Shneiderman’s 'Eight Golden Rules of Interface Design, Arnold Lund's 34 Usability Maxims, Norman's Theory of Action, and the Web3 Design Audit Checklist Based on Web3 Design Principles by Beltran. </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rPr b="0" i="0" lang="en" sz="1000" u="none" cap="none" strike="noStrike">
                <a:solidFill>
                  <a:schemeClr val="dk2"/>
                </a:solidFill>
                <a:latin typeface="IBM Plex Sans"/>
                <a:ea typeface="IBM Plex Sans"/>
                <a:cs typeface="IBM Plex Sans"/>
                <a:sym typeface="IBM Plex Sans"/>
              </a:rPr>
              <a:t>The purpose of the audit was to assess the user experience and identify areas for improvement to enhance usability and overall satisfaction</a:t>
            </a:r>
            <a:endParaRPr b="0" i="0" sz="12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62" name="Shape 162"/>
        <p:cNvGrpSpPr/>
        <p:nvPr/>
      </p:nvGrpSpPr>
      <p:grpSpPr>
        <a:xfrm>
          <a:off x="0" y="0"/>
          <a:ext cx="0" cy="0"/>
          <a:chOff x="0" y="0"/>
          <a:chExt cx="0" cy="0"/>
        </a:xfrm>
      </p:grpSpPr>
      <p:sp>
        <p:nvSpPr>
          <p:cNvPr id="163" name="Google Shape;163;g256c901fe12_2_122"/>
          <p:cNvSpPr txBox="1"/>
          <p:nvPr/>
        </p:nvSpPr>
        <p:spPr>
          <a:xfrm>
            <a:off x="256032" y="585216"/>
            <a:ext cx="44256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rPr b="1" i="0" lang="en" sz="2000" u="none" cap="none" strike="noStrike">
                <a:solidFill>
                  <a:schemeClr val="dk1"/>
                </a:solidFill>
                <a:latin typeface="Inter"/>
                <a:ea typeface="Inter"/>
                <a:cs typeface="Inter"/>
                <a:sym typeface="Inter"/>
              </a:rPr>
              <a:t>SEVERITY SCALE</a:t>
            </a:r>
            <a:endParaRPr b="1" i="0" sz="2000" u="none" cap="none" strike="noStrike">
              <a:solidFill>
                <a:schemeClr val="dk1"/>
              </a:solidFill>
              <a:latin typeface="Inter"/>
              <a:ea typeface="Inter"/>
              <a:cs typeface="Inter"/>
              <a:sym typeface="Inter"/>
            </a:endParaRPr>
          </a:p>
        </p:txBody>
      </p:sp>
      <p:sp>
        <p:nvSpPr>
          <p:cNvPr id="164" name="Google Shape;164;g256c901fe12_2_122"/>
          <p:cNvSpPr txBox="1"/>
          <p:nvPr/>
        </p:nvSpPr>
        <p:spPr>
          <a:xfrm>
            <a:off x="256032" y="1115568"/>
            <a:ext cx="8643000" cy="21858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000"/>
              <a:buFont typeface="Arial"/>
              <a:buNone/>
            </a:pPr>
            <a:r>
              <a:rPr b="1" i="0" lang="en" sz="1000" u="none" cap="none" strike="noStrike">
                <a:solidFill>
                  <a:srgbClr val="FF0000"/>
                </a:solidFill>
                <a:latin typeface="IBM Plex Sans"/>
                <a:ea typeface="IBM Plex Sans"/>
                <a:cs typeface="IBM Plex Sans"/>
                <a:sym typeface="IBM Plex Sans"/>
              </a:rPr>
              <a:t>Critical </a:t>
            </a:r>
            <a:endParaRPr b="1" i="0" sz="1000" u="none" cap="none" strike="noStrike">
              <a:solidFill>
                <a:srgbClr val="FF0000"/>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rPr b="0" i="0" lang="en" sz="1000" u="none" cap="none" strike="noStrike">
                <a:solidFill>
                  <a:schemeClr val="dk2"/>
                </a:solidFill>
                <a:latin typeface="IBM Plex Sans"/>
                <a:ea typeface="IBM Plex Sans"/>
                <a:cs typeface="IBM Plex Sans"/>
                <a:sym typeface="IBM Plex Sans"/>
              </a:rPr>
              <a:t>Severely impairs the use of the product and cannot be overcome by users. It is necessary to fix this before releasing the product..</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rPr b="1" i="0" lang="en" sz="1000" u="none" cap="none" strike="noStrike">
                <a:solidFill>
                  <a:srgbClr val="E06666"/>
                </a:solidFill>
                <a:latin typeface="IBM Plex Sans"/>
                <a:ea typeface="IBM Plex Sans"/>
                <a:cs typeface="IBM Plex Sans"/>
                <a:sym typeface="IBM Plex Sans"/>
              </a:rPr>
              <a:t>Serious </a:t>
            </a:r>
            <a:endParaRPr b="1" i="0" sz="1000" u="none" cap="none" strike="noStrike">
              <a:solidFill>
                <a:srgbClr val="E06666"/>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rPr b="0" i="0" lang="en" sz="1000" u="none" cap="none" strike="noStrike">
                <a:solidFill>
                  <a:schemeClr val="dk2"/>
                </a:solidFill>
                <a:latin typeface="IBM Plex Sans"/>
                <a:ea typeface="IBM Plex Sans"/>
                <a:cs typeface="IBM Plex Sans"/>
                <a:sym typeface="IBM Plex Sans"/>
              </a:rPr>
              <a:t>Occurs frequently and persistently, or users may not be able to resolve the issue or may not be aware of it. It's important to fix this, so give it a high priority..</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rPr b="1" i="0" lang="en" sz="1000" u="none" cap="none" strike="noStrike">
                <a:solidFill>
                  <a:srgbClr val="FFD966"/>
                </a:solidFill>
                <a:latin typeface="IBM Plex Sans"/>
                <a:ea typeface="IBM Plex Sans"/>
                <a:cs typeface="IBM Plex Sans"/>
                <a:sym typeface="IBM Plex Sans"/>
              </a:rPr>
              <a:t>Medium</a:t>
            </a:r>
            <a:endParaRPr b="1" i="0" sz="1000" u="none" cap="none" strike="noStrike">
              <a:solidFill>
                <a:srgbClr val="FFD966"/>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rPr b="0" i="0" lang="en" sz="1000" u="none" cap="none" strike="noStrike">
                <a:solidFill>
                  <a:schemeClr val="dk2"/>
                </a:solidFill>
                <a:latin typeface="IBM Plex Sans"/>
                <a:ea typeface="IBM Plex Sans"/>
                <a:cs typeface="IBM Plex Sans"/>
                <a:sym typeface="IBM Plex Sans"/>
              </a:rPr>
              <a:t>May occur more often or be harder to overcome. Fixing this should be a low release priority.</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rPr b="1" i="0" lang="en" sz="1000" u="none" cap="none" strike="noStrike">
                <a:solidFill>
                  <a:srgbClr val="4A86E8"/>
                </a:solidFill>
                <a:latin typeface="IBM Plex Sans"/>
                <a:ea typeface="IBM Plex Sans"/>
                <a:cs typeface="IBM Plex Sans"/>
                <a:sym typeface="IBM Plex Sans"/>
              </a:rPr>
              <a:t>Low</a:t>
            </a:r>
            <a:endParaRPr b="1" i="0" sz="1000" u="none" cap="none" strike="noStrike">
              <a:solidFill>
                <a:srgbClr val="4A86E8"/>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rPr b="0" i="0" lang="en" sz="1000" u="none" cap="none" strike="noStrike">
                <a:solidFill>
                  <a:schemeClr val="dk2"/>
                </a:solidFill>
                <a:latin typeface="IBM Plex Sans"/>
                <a:ea typeface="IBM Plex Sans"/>
                <a:cs typeface="IBM Plex Sans"/>
                <a:sym typeface="IBM Plex Sans"/>
              </a:rPr>
              <a:t>Can be easily overcome by the user or occurs very rarely. The release does not require repair unless additional time is available.</a:t>
            </a:r>
            <a:endParaRPr b="0" i="0"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168" name="Shape 168"/>
        <p:cNvGrpSpPr/>
        <p:nvPr/>
      </p:nvGrpSpPr>
      <p:grpSpPr>
        <a:xfrm>
          <a:off x="0" y="0"/>
          <a:ext cx="0" cy="0"/>
          <a:chOff x="0" y="0"/>
          <a:chExt cx="0" cy="0"/>
        </a:xfrm>
      </p:grpSpPr>
      <p:sp>
        <p:nvSpPr>
          <p:cNvPr id="169" name="Google Shape;169;g25db78d7008_0_6"/>
          <p:cNvSpPr txBox="1"/>
          <p:nvPr/>
        </p:nvSpPr>
        <p:spPr>
          <a:xfrm>
            <a:off x="274650" y="3791525"/>
            <a:ext cx="44478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1" i="0" lang="en" sz="3600" u="none" cap="none" strike="noStrike">
                <a:solidFill>
                  <a:srgbClr val="FFFFFF"/>
                </a:solidFill>
                <a:latin typeface="Inter"/>
                <a:ea typeface="Inter"/>
                <a:cs typeface="Inter"/>
                <a:sym typeface="Inter"/>
              </a:rPr>
              <a:t>FINDINGS</a:t>
            </a:r>
            <a:endParaRPr b="1" i="0" sz="3600" u="none" cap="none" strike="noStrike">
              <a:solidFill>
                <a:schemeClr val="lt1"/>
              </a:solidFill>
              <a:latin typeface="Inter"/>
              <a:ea typeface="Inter"/>
              <a:cs typeface="Inter"/>
              <a:sym typeface="Inter"/>
            </a:endParaRPr>
          </a:p>
        </p:txBody>
      </p:sp>
      <p:pic>
        <p:nvPicPr>
          <p:cNvPr id="170" name="Google Shape;170;g25db78d7008_0_6"/>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
        <p:nvSpPr>
          <p:cNvPr id="171" name="Google Shape;171;g25db78d7008_0_6"/>
          <p:cNvSpPr txBox="1"/>
          <p:nvPr/>
        </p:nvSpPr>
        <p:spPr>
          <a:xfrm>
            <a:off x="364875" y="500750"/>
            <a:ext cx="1927800" cy="515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ARRAKIS</a:t>
            </a:r>
            <a:r>
              <a:rPr b="1" i="0" lang="en" sz="1000" u="none" cap="none" strike="noStrike">
                <a:solidFill>
                  <a:srgbClr val="B78CF8"/>
                </a:solidFill>
                <a:latin typeface="IBM Plex Sans"/>
                <a:ea typeface="IBM Plex Sans"/>
                <a:cs typeface="IBM Plex Sans"/>
                <a:sym typeface="IBM Plex Sans"/>
              </a:rPr>
              <a:t> FINANCE</a:t>
            </a:r>
            <a:r>
              <a:rPr b="0" i="0" lang="en" sz="1000" u="none" cap="none" strike="noStrike">
                <a:solidFill>
                  <a:srgbClr val="B78CF8"/>
                </a:solidFill>
                <a:latin typeface="IBM Plex Sans"/>
                <a:ea typeface="IBM Plex Sans"/>
                <a:cs typeface="IBM Plex Sans"/>
                <a:sym typeface="IBM Plex Sans"/>
              </a:rPr>
              <a:t> </a:t>
            </a:r>
            <a:endParaRPr b="0" i="0" sz="1000" u="none" cap="none" strike="noStrike">
              <a:solidFill>
                <a:srgbClr val="B78CF8"/>
              </a:solidFill>
              <a:latin typeface="IBM Plex Sans"/>
              <a:ea typeface="IBM Plex Sans"/>
              <a:cs typeface="IBM Plex Sans"/>
              <a:sym typeface="IBM Plex Sans"/>
            </a:endParaRPr>
          </a:p>
          <a:p>
            <a:pPr indent="0" lvl="0" marL="0" marR="0" rtl="0" algn="l">
              <a:lnSpc>
                <a:spcPct val="115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75" name="Shape 175"/>
        <p:cNvGrpSpPr/>
        <p:nvPr/>
      </p:nvGrpSpPr>
      <p:grpSpPr>
        <a:xfrm>
          <a:off x="0" y="0"/>
          <a:ext cx="0" cy="0"/>
          <a:chOff x="0" y="0"/>
          <a:chExt cx="0" cy="0"/>
        </a:xfrm>
      </p:grpSpPr>
      <p:sp>
        <p:nvSpPr>
          <p:cNvPr id="176" name="Google Shape;176;g256c901fe12_2_131"/>
          <p:cNvSpPr txBox="1"/>
          <p:nvPr/>
        </p:nvSpPr>
        <p:spPr>
          <a:xfrm>
            <a:off x="256032" y="585216"/>
            <a:ext cx="30000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2000" u="none" cap="none" strike="noStrike">
                <a:solidFill>
                  <a:schemeClr val="dk1"/>
                </a:solidFill>
                <a:latin typeface="Inter"/>
                <a:ea typeface="Inter"/>
                <a:cs typeface="Inter"/>
                <a:sym typeface="Inter"/>
              </a:rPr>
              <a:t>BUSINESS GOALS</a:t>
            </a:r>
            <a:endParaRPr b="1" i="0" sz="2000" u="none" cap="none" strike="noStrike">
              <a:solidFill>
                <a:schemeClr val="dk1"/>
              </a:solidFill>
              <a:latin typeface="Inter"/>
              <a:ea typeface="Inter"/>
              <a:cs typeface="Inter"/>
              <a:sym typeface="Inter"/>
            </a:endParaRPr>
          </a:p>
        </p:txBody>
      </p:sp>
      <p:sp>
        <p:nvSpPr>
          <p:cNvPr id="177" name="Google Shape;177;g256c901fe12_2_131"/>
          <p:cNvSpPr txBox="1"/>
          <p:nvPr/>
        </p:nvSpPr>
        <p:spPr>
          <a:xfrm>
            <a:off x="256032" y="1115568"/>
            <a:ext cx="8473800" cy="5694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Building trustless market making infrastructure &amp; strategies on Uniswap V3.</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Democratize market making and enable DEXs to become the primary trading venue for all assets, even beyond crypto. </a:t>
            </a:r>
            <a:endParaRPr b="0" i="0"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81" name="Shape 181"/>
        <p:cNvGrpSpPr/>
        <p:nvPr/>
      </p:nvGrpSpPr>
      <p:grpSpPr>
        <a:xfrm>
          <a:off x="0" y="0"/>
          <a:ext cx="0" cy="0"/>
          <a:chOff x="0" y="0"/>
          <a:chExt cx="0" cy="0"/>
        </a:xfrm>
      </p:grpSpPr>
      <p:sp>
        <p:nvSpPr>
          <p:cNvPr id="182" name="Google Shape;182;g2582016d458_0_136"/>
          <p:cNvSpPr txBox="1"/>
          <p:nvPr/>
        </p:nvSpPr>
        <p:spPr>
          <a:xfrm>
            <a:off x="256032" y="585216"/>
            <a:ext cx="30000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2000" u="none" cap="none" strike="noStrike">
                <a:solidFill>
                  <a:schemeClr val="dk1"/>
                </a:solidFill>
                <a:latin typeface="Inter"/>
                <a:ea typeface="Inter"/>
                <a:cs typeface="Inter"/>
                <a:sym typeface="Inter"/>
              </a:rPr>
              <a:t>CUSTOMER GOALS</a:t>
            </a:r>
            <a:endParaRPr b="1" i="0" sz="2000" u="none" cap="none" strike="noStrike">
              <a:solidFill>
                <a:schemeClr val="dk1"/>
              </a:solidFill>
              <a:latin typeface="Inter"/>
              <a:ea typeface="Inter"/>
              <a:cs typeface="Inter"/>
              <a:sym typeface="Inter"/>
            </a:endParaRPr>
          </a:p>
        </p:txBody>
      </p:sp>
      <p:sp>
        <p:nvSpPr>
          <p:cNvPr id="183" name="Google Shape;183;g2582016d458_0_136"/>
          <p:cNvSpPr txBox="1"/>
          <p:nvPr/>
        </p:nvSpPr>
        <p:spPr>
          <a:xfrm>
            <a:off x="256032" y="1115568"/>
            <a:ext cx="8473800" cy="28782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Liquidity Providers (LPs) : Arrakis is a protocol that is built for liquidity providers that are either regular retail LPs, institutional funds or web3 protocols themselves to enjoy actively managed concentrated liquidity on Uniswap v3. LPs retain full custody over their funds and can withdraw at anytime.  </a:t>
            </a:r>
            <a:endParaRPr sz="1000">
              <a:solidFill>
                <a:schemeClr val="dk2"/>
              </a:solidFill>
              <a:latin typeface="IBM Plex Sans"/>
              <a:ea typeface="IBM Plex Sans"/>
              <a:cs typeface="IBM Plex Sans"/>
              <a:sym typeface="IBM Plex Sans"/>
            </a:endParaRPr>
          </a:p>
          <a:p>
            <a:pPr indent="-292100" lvl="1" marL="9144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They can select three different options that define how their liquidity gets managed: </a:t>
            </a:r>
            <a:endParaRPr sz="1000">
              <a:solidFill>
                <a:schemeClr val="dk2"/>
              </a:solidFill>
              <a:latin typeface="IBM Plex Sans"/>
              <a:ea typeface="IBM Plex Sans"/>
              <a:cs typeface="IBM Plex Sans"/>
              <a:sym typeface="IBM Plex Sans"/>
            </a:endParaRPr>
          </a:p>
          <a:p>
            <a:pPr indent="-292100" lvl="1" marL="9144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Trustless Vaults: Vaults that have a smart contract with a pre-defined strategy as their manager, which enable LPs to have trustless, autonomously managed on-chain strategies, similar to a Curve v2 like model. These could be static or dynamic.</a:t>
            </a:r>
            <a:endParaRPr sz="1000">
              <a:solidFill>
                <a:schemeClr val="dk2"/>
              </a:solidFill>
              <a:latin typeface="IBM Plex Sans"/>
              <a:ea typeface="IBM Plex Sans"/>
              <a:cs typeface="IBM Plex Sans"/>
              <a:sym typeface="IBM Plex Sans"/>
            </a:endParaRPr>
          </a:p>
          <a:p>
            <a:pPr indent="-292100" lvl="1" marL="9144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Managed Vaults: Vaults that are operated by professional market makers running more sophisticated off-chain strategies. </a:t>
            </a:r>
            <a:endParaRPr sz="1000">
              <a:solidFill>
                <a:schemeClr val="dk2"/>
              </a:solidFill>
              <a:latin typeface="IBM Plex Sans"/>
              <a:ea typeface="IBM Plex Sans"/>
              <a:cs typeface="IBM Plex Sans"/>
              <a:sym typeface="IBM Plex Sans"/>
            </a:endParaRPr>
          </a:p>
          <a:p>
            <a:pPr indent="-292100" lvl="1" marL="9144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Self Managed Vaults: Vaults that can only be used by single entities which are also the manager at the same time and thus have full control over it. Only for advanced users.</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Professional Market Makers (Managers)</a:t>
            </a:r>
            <a:endParaRPr sz="1000">
              <a:solidFill>
                <a:schemeClr val="dk2"/>
              </a:solidFill>
              <a:latin typeface="IBM Plex Sans"/>
              <a:ea typeface="IBM Plex Sans"/>
              <a:cs typeface="IBM Plex Sans"/>
              <a:sym typeface="IBM Plex Sans"/>
            </a:endParaRPr>
          </a:p>
          <a:p>
            <a:pPr indent="-292100" lvl="1" marL="9144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other possibility exists for market makers and sophisticated traders that can offer to manage the liquidity of other LPs in return for a % share of their fee earnings. </a:t>
            </a:r>
            <a:endParaRPr b="0" i="0"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87" name="Shape 187"/>
        <p:cNvGrpSpPr/>
        <p:nvPr/>
      </p:nvGrpSpPr>
      <p:grpSpPr>
        <a:xfrm>
          <a:off x="0" y="0"/>
          <a:ext cx="0" cy="0"/>
          <a:chOff x="0" y="0"/>
          <a:chExt cx="0" cy="0"/>
        </a:xfrm>
      </p:grpSpPr>
      <p:sp>
        <p:nvSpPr>
          <p:cNvPr id="188" name="Google Shape;188;g2582016d458_0_7"/>
          <p:cNvSpPr txBox="1"/>
          <p:nvPr/>
        </p:nvSpPr>
        <p:spPr>
          <a:xfrm>
            <a:off x="256032" y="585216"/>
            <a:ext cx="30000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2000" u="none" cap="none" strike="noStrike">
                <a:solidFill>
                  <a:schemeClr val="dk1"/>
                </a:solidFill>
                <a:latin typeface="Inter"/>
                <a:ea typeface="Inter"/>
                <a:cs typeface="Inter"/>
                <a:sym typeface="Inter"/>
              </a:rPr>
              <a:t>FINDINGS</a:t>
            </a:r>
            <a:endParaRPr b="1" i="0" sz="2000" u="none" cap="none" strike="noStrike">
              <a:solidFill>
                <a:schemeClr val="dk1"/>
              </a:solidFill>
              <a:latin typeface="Inter"/>
              <a:ea typeface="Inter"/>
              <a:cs typeface="Inter"/>
              <a:sym typeface="Inter"/>
            </a:endParaRPr>
          </a:p>
        </p:txBody>
      </p:sp>
      <p:sp>
        <p:nvSpPr>
          <p:cNvPr id="189" name="Google Shape;189;g2582016d458_0_7"/>
          <p:cNvSpPr txBox="1"/>
          <p:nvPr/>
        </p:nvSpPr>
        <p:spPr>
          <a:xfrm>
            <a:off x="256032" y="1115568"/>
            <a:ext cx="8412600" cy="26475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1800"/>
              </a:spcBef>
              <a:spcAft>
                <a:spcPts val="0"/>
              </a:spcAft>
              <a:buClr>
                <a:schemeClr val="dk1"/>
              </a:buClr>
              <a:buSzPts val="1100"/>
              <a:buFont typeface="Arial"/>
              <a:buNone/>
            </a:pPr>
            <a:r>
              <a:rPr b="1" i="0" lang="en" sz="1000" u="none" cap="none" strike="noStrike">
                <a:solidFill>
                  <a:schemeClr val="dk1"/>
                </a:solidFill>
                <a:latin typeface="IBM Plex Sans"/>
                <a:ea typeface="IBM Plex Sans"/>
                <a:cs typeface="IBM Plex Sans"/>
                <a:sym typeface="IBM Plex Sans"/>
              </a:rPr>
              <a:t>Heuristic Used</a:t>
            </a:r>
            <a:endParaRPr b="1" i="0" sz="1000" u="none" cap="none" strike="noStrike">
              <a:solidFill>
                <a:schemeClr val="dk1"/>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rPr b="0" i="0" lang="en" sz="1000" u="none" cap="none" strike="noStrike">
                <a:solidFill>
                  <a:schemeClr val="dk2"/>
                </a:solidFill>
                <a:latin typeface="IBM Plex Sans"/>
                <a:ea typeface="IBM Plex Sans"/>
                <a:cs typeface="IBM Plex Sans"/>
                <a:sym typeface="IBM Plex Sans"/>
              </a:rPr>
              <a:t>Select the appropriate heuristics principle that matches the usability issue you’ve identified.</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rPr b="1" i="0" lang="en" sz="1000" u="none" cap="none" strike="noStrike">
                <a:solidFill>
                  <a:schemeClr val="dk1"/>
                </a:solidFill>
                <a:latin typeface="IBM Plex Sans"/>
                <a:ea typeface="IBM Plex Sans"/>
                <a:cs typeface="IBM Plex Sans"/>
                <a:sym typeface="IBM Plex Sans"/>
              </a:rPr>
              <a:t>Severity</a:t>
            </a:r>
            <a:endParaRPr b="1" i="0" sz="1000" u="none" cap="none" strike="noStrike">
              <a:solidFill>
                <a:schemeClr val="dk1"/>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rPr b="0" i="0" lang="en" sz="1000" u="none" cap="none" strike="noStrike">
                <a:solidFill>
                  <a:schemeClr val="dk2"/>
                </a:solidFill>
                <a:latin typeface="IBM Plex Sans"/>
                <a:ea typeface="IBM Plex Sans"/>
                <a:cs typeface="IBM Plex Sans"/>
                <a:sym typeface="IBM Plex Sans"/>
              </a:rPr>
              <a:t>From the severity scale, select the appropriate rating for the usability issue you’ve identified.</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rPr b="1" i="0" lang="en" sz="1000" u="none" cap="none" strike="noStrike">
                <a:solidFill>
                  <a:schemeClr val="dk1"/>
                </a:solidFill>
                <a:latin typeface="IBM Plex Sans"/>
                <a:ea typeface="IBM Plex Sans"/>
                <a:cs typeface="IBM Plex Sans"/>
                <a:sym typeface="IBM Plex Sans"/>
              </a:rPr>
              <a:t>Issue and Recommendation </a:t>
            </a:r>
            <a:endParaRPr b="1" i="0" sz="1000" u="none" cap="none" strike="noStrike">
              <a:solidFill>
                <a:schemeClr val="dk1"/>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rPr b="0" i="0" lang="en" sz="1000" u="none" cap="none" strike="noStrike">
                <a:solidFill>
                  <a:schemeClr val="dk2"/>
                </a:solidFill>
                <a:latin typeface="IBM Plex Sans"/>
                <a:ea typeface="IBM Plex Sans"/>
                <a:cs typeface="IBM Plex Sans"/>
                <a:sym typeface="IBM Plex Sans"/>
              </a:rPr>
              <a:t>Describe the usability issue and spell out your recommendations for UX improvements.</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t/>
            </a:r>
            <a:endParaRPr b="0" i="0" sz="1000" u="none" cap="none" strike="noStrike">
              <a:solidFill>
                <a:schemeClr val="dk2"/>
              </a:solidFill>
              <a:highlight>
                <a:schemeClr val="lt1"/>
              </a:highlight>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400"/>
              <a:buFont typeface="Arial"/>
              <a:buNone/>
            </a:pPr>
            <a:r>
              <a:t/>
            </a:r>
            <a:endParaRPr b="0" i="0" sz="1000" u="none" cap="none" strike="noStrike">
              <a:solidFill>
                <a:schemeClr val="dk2"/>
              </a:solidFill>
              <a:highlight>
                <a:srgbClr val="FED670"/>
              </a:highlight>
              <a:latin typeface="IBM Plex Sans"/>
              <a:ea typeface="IBM Plex Sans"/>
              <a:cs typeface="IBM Plex Sans"/>
              <a:sym typeface="IBM Plex Sans"/>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193" name="Shape 193"/>
        <p:cNvGrpSpPr/>
        <p:nvPr/>
      </p:nvGrpSpPr>
      <p:grpSpPr>
        <a:xfrm>
          <a:off x="0" y="0"/>
          <a:ext cx="0" cy="0"/>
          <a:chOff x="0" y="0"/>
          <a:chExt cx="0" cy="0"/>
        </a:xfrm>
      </p:grpSpPr>
      <p:sp>
        <p:nvSpPr>
          <p:cNvPr id="194" name="Google Shape;194;g25db78d7008_0_12"/>
          <p:cNvSpPr txBox="1"/>
          <p:nvPr/>
        </p:nvSpPr>
        <p:spPr>
          <a:xfrm>
            <a:off x="364875" y="2518200"/>
            <a:ext cx="4515600" cy="800400"/>
          </a:xfrm>
          <a:prstGeom prst="rect">
            <a:avLst/>
          </a:prstGeom>
          <a:noFill/>
          <a:ln>
            <a:noFill/>
          </a:ln>
        </p:spPr>
        <p:txBody>
          <a:bodyPr anchorCtr="0" anchor="b"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b="1" lang="en" sz="2000">
                <a:solidFill>
                  <a:schemeClr val="lt1"/>
                </a:solidFill>
                <a:latin typeface="Inter"/>
                <a:ea typeface="Inter"/>
                <a:cs typeface="Inter"/>
                <a:sym typeface="Inter"/>
              </a:rPr>
              <a:t>ONBOARDING AND FIRST IMPRESSION  </a:t>
            </a:r>
            <a:endParaRPr b="1" sz="2000">
              <a:solidFill>
                <a:schemeClr val="lt1"/>
              </a:solidFill>
              <a:latin typeface="Inter"/>
              <a:ea typeface="Inter"/>
              <a:cs typeface="Inter"/>
              <a:sym typeface="Inter"/>
            </a:endParaRPr>
          </a:p>
        </p:txBody>
      </p:sp>
      <p:sp>
        <p:nvSpPr>
          <p:cNvPr id="195" name="Google Shape;195;g25db78d7008_0_12"/>
          <p:cNvSpPr txBox="1"/>
          <p:nvPr/>
        </p:nvSpPr>
        <p:spPr>
          <a:xfrm>
            <a:off x="364875" y="3356400"/>
            <a:ext cx="4139400" cy="1262100"/>
          </a:xfrm>
          <a:prstGeom prst="rect">
            <a:avLst/>
          </a:prstGeom>
          <a:noFill/>
          <a:ln>
            <a:noFill/>
          </a:ln>
        </p:spPr>
        <p:txBody>
          <a:bodyPr anchorCtr="0" anchor="b" bIns="91425" lIns="91425" spcFirstLastPara="1" rIns="91425" wrap="square" tIns="91425">
            <a:spAutoFit/>
          </a:bodyPr>
          <a:lstStyle/>
          <a:p>
            <a:pPr indent="0" lvl="0" marL="0" rtl="0" algn="l">
              <a:lnSpc>
                <a:spcPct val="150000"/>
              </a:lnSpc>
              <a:spcBef>
                <a:spcPts val="0"/>
              </a:spcBef>
              <a:spcAft>
                <a:spcPts val="0"/>
              </a:spcAft>
              <a:buClr>
                <a:schemeClr val="dk1"/>
              </a:buClr>
              <a:buSzPts val="1100"/>
              <a:buFont typeface="Arial"/>
              <a:buNone/>
            </a:pPr>
            <a:r>
              <a:rPr lang="en" sz="1000">
                <a:solidFill>
                  <a:schemeClr val="lt1"/>
                </a:solidFill>
                <a:latin typeface="IBM Plex Sans"/>
                <a:ea typeface="IBM Plex Sans"/>
                <a:cs typeface="IBM Plex Sans"/>
                <a:sym typeface="IBM Plex Sans"/>
              </a:rPr>
              <a:t>The primary goal of the onboarding process is to help users understand and become proficient in using the product, thereby reducing any potential barriers to adoption and improving overall user satisfaction. It sets the stage for a positive user experience and lays the foundation for long-term engagement and retention.</a:t>
            </a:r>
            <a:endParaRPr sz="1000">
              <a:solidFill>
                <a:schemeClr val="lt1"/>
              </a:solidFill>
              <a:latin typeface="IBM Plex Sans"/>
              <a:ea typeface="IBM Plex Sans"/>
              <a:cs typeface="IBM Plex Sans"/>
              <a:sym typeface="IBM Plex Sans"/>
            </a:endParaRPr>
          </a:p>
        </p:txBody>
      </p:sp>
      <p:pic>
        <p:nvPicPr>
          <p:cNvPr id="196" name="Google Shape;196;g25db78d7008_0_12"/>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
        <p:nvSpPr>
          <p:cNvPr id="197" name="Google Shape;197;g25db78d7008_0_12"/>
          <p:cNvSpPr txBox="1"/>
          <p:nvPr/>
        </p:nvSpPr>
        <p:spPr>
          <a:xfrm>
            <a:off x="364875" y="500750"/>
            <a:ext cx="1927800" cy="515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ARRAKIS</a:t>
            </a:r>
            <a:r>
              <a:rPr b="1" i="0" lang="en" sz="1000" u="none" cap="none" strike="noStrike">
                <a:solidFill>
                  <a:srgbClr val="B78CF8"/>
                </a:solidFill>
                <a:latin typeface="IBM Plex Sans"/>
                <a:ea typeface="IBM Plex Sans"/>
                <a:cs typeface="IBM Plex Sans"/>
                <a:sym typeface="IBM Plex Sans"/>
              </a:rPr>
              <a:t> FINANCE</a:t>
            </a:r>
            <a:r>
              <a:rPr b="0" i="0" lang="en" sz="1000" u="none" cap="none" strike="noStrike">
                <a:solidFill>
                  <a:srgbClr val="B78CF8"/>
                </a:solidFill>
                <a:latin typeface="IBM Plex Sans"/>
                <a:ea typeface="IBM Plex Sans"/>
                <a:cs typeface="IBM Plex Sans"/>
                <a:sym typeface="IBM Plex Sans"/>
              </a:rPr>
              <a:t> </a:t>
            </a:r>
            <a:endParaRPr b="0" i="0" sz="1000" u="none" cap="none" strike="noStrike">
              <a:solidFill>
                <a:srgbClr val="B78CF8"/>
              </a:solidFill>
              <a:latin typeface="IBM Plex Sans"/>
              <a:ea typeface="IBM Plex Sans"/>
              <a:cs typeface="IBM Plex Sans"/>
              <a:sym typeface="IBM Plex Sans"/>
            </a:endParaRPr>
          </a:p>
          <a:p>
            <a:pPr indent="0" lvl="0" marL="0" marR="0" rtl="0" algn="l">
              <a:lnSpc>
                <a:spcPct val="115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01" name="Shape 201"/>
        <p:cNvGrpSpPr/>
        <p:nvPr/>
      </p:nvGrpSpPr>
      <p:grpSpPr>
        <a:xfrm>
          <a:off x="0" y="0"/>
          <a:ext cx="0" cy="0"/>
          <a:chOff x="0" y="0"/>
          <a:chExt cx="0" cy="0"/>
        </a:xfrm>
      </p:grpSpPr>
      <p:sp>
        <p:nvSpPr>
          <p:cNvPr id="202" name="Google Shape;202;g2b193e0fc2f_0_19"/>
          <p:cNvSpPr txBox="1"/>
          <p:nvPr/>
        </p:nvSpPr>
        <p:spPr>
          <a:xfrm>
            <a:off x="237744" y="585216"/>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i="0" lang="en" sz="1200" u="none" cap="none" strike="noStrike">
                <a:solidFill>
                  <a:schemeClr val="accent4"/>
                </a:solidFill>
                <a:latin typeface="Inter"/>
                <a:ea typeface="Inter"/>
                <a:cs typeface="Inter"/>
                <a:sym typeface="Inter"/>
              </a:rPr>
              <a:t>(MEDIUM)</a:t>
            </a:r>
            <a:endParaRPr b="0" i="0" sz="1200" u="none" cap="none" strike="noStrike">
              <a:solidFill>
                <a:schemeClr val="accent4"/>
              </a:solidFill>
              <a:latin typeface="Inter"/>
              <a:ea typeface="Inter"/>
              <a:cs typeface="Inter"/>
              <a:sym typeface="Inter"/>
            </a:endParaRPr>
          </a:p>
        </p:txBody>
      </p:sp>
      <p:sp>
        <p:nvSpPr>
          <p:cNvPr id="203" name="Google Shape;203;g2b193e0fc2f_0_19"/>
          <p:cNvSpPr txBox="1"/>
          <p:nvPr/>
        </p:nvSpPr>
        <p:spPr>
          <a:xfrm>
            <a:off x="237744" y="997866"/>
            <a:ext cx="4359300" cy="26091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current platform falls short in delivering a professionally designed home page that would create a positive first impression. Design elements, layout, and visual aesthetics lack cohesion and fail to convey a sense of credibility and professionalism, potentially hindering user engagement.</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current platform lacks a home page design that effectively encourages users to explore the site. The design elements and layout do not provide an intuitive visual hierarchy or incentives for users to delve deeper into the platform's content, potentially hindering user engagement and interaction.</a:t>
            </a:r>
            <a:endParaRPr sz="1000">
              <a:solidFill>
                <a:schemeClr val="dk2"/>
              </a:solidFill>
              <a:latin typeface="IBM Plex Sans"/>
              <a:ea typeface="IBM Plex Sans"/>
              <a:cs typeface="IBM Plex Sans"/>
              <a:sym typeface="IBM Plex Sans"/>
            </a:endParaRPr>
          </a:p>
        </p:txBody>
      </p:sp>
      <p:sp>
        <p:nvSpPr>
          <p:cNvPr id="204" name="Google Shape;204;g2b193e0fc2f_0_19"/>
          <p:cNvSpPr txBox="1"/>
          <p:nvPr/>
        </p:nvSpPr>
        <p:spPr>
          <a:xfrm>
            <a:off x="4846359"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0" i="0" sz="1200" u="none" cap="none" strike="noStrike">
              <a:solidFill>
                <a:schemeClr val="dk1"/>
              </a:solidFill>
              <a:latin typeface="Inter"/>
              <a:ea typeface="Inter"/>
              <a:cs typeface="Inter"/>
              <a:sym typeface="Inter"/>
            </a:endParaRPr>
          </a:p>
        </p:txBody>
      </p:sp>
      <p:sp>
        <p:nvSpPr>
          <p:cNvPr id="205" name="Google Shape;205;g2b193e0fc2f_0_19"/>
          <p:cNvSpPr txBox="1"/>
          <p:nvPr/>
        </p:nvSpPr>
        <p:spPr>
          <a:xfrm>
            <a:off x="4684050" y="996696"/>
            <a:ext cx="4359300" cy="32631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Simplify and Declutter: Streamline the home page by decluttering unnecessary elements. Prioritize key information, features, or actions that align with the platform's goals. A clutter-free design enhances clarity and user focus.</a:t>
            </a:r>
            <a:endParaRPr b="0" i="0" sz="1000" u="none" cap="none" strike="noStrike">
              <a:solidFill>
                <a:schemeClr val="dk2"/>
              </a:solidFill>
              <a:latin typeface="IBM Plex Sans"/>
              <a:ea typeface="IBM Plex Sans"/>
              <a:cs typeface="IBM Plex Sans"/>
              <a:sym typeface="IBM Plex Sans"/>
            </a:endParaRPr>
          </a:p>
          <a:p>
            <a:pPr indent="-292100" lvl="0" marL="457200" marR="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Clear Call-to-Action (CTA): Implement a clear and strategically placed CTA on the home page. The CTA should guide users toward meaningful actions, such as signing up, exploring features, or accessing important content.</a:t>
            </a:r>
            <a:endParaRPr sz="1000">
              <a:solidFill>
                <a:schemeClr val="dk2"/>
              </a:solidFill>
              <a:latin typeface="IBM Plex Sans"/>
              <a:ea typeface="IBM Plex Sans"/>
              <a:cs typeface="IBM Plex Sans"/>
              <a:sym typeface="IBM Plex Sans"/>
            </a:endParaRPr>
          </a:p>
          <a:p>
            <a:pPr indent="-292100" lvl="0" marL="457200" marR="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Storytelling Elements Integration: Consider integrating storytelling elements to effectively communicate the platform's mission, values, and unique selling points. Engaging narratives can create a memorable and positive user experience.</a:t>
            </a:r>
            <a:endParaRPr sz="1000">
              <a:solidFill>
                <a:schemeClr val="dk2"/>
              </a:solidFill>
              <a:latin typeface="IBM Plex Sans"/>
              <a:ea typeface="IBM Plex Sans"/>
              <a:cs typeface="IBM Plex Sans"/>
              <a:sym typeface="IBM Plex Sa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g256c901fe12_2_67"/>
          <p:cNvSpPr txBox="1"/>
          <p:nvPr/>
        </p:nvSpPr>
        <p:spPr>
          <a:xfrm>
            <a:off x="660500" y="1798125"/>
            <a:ext cx="1901100" cy="1046700"/>
          </a:xfrm>
          <a:prstGeom prst="rect">
            <a:avLst/>
          </a:prstGeom>
          <a:noFill/>
          <a:ln>
            <a:noFill/>
          </a:ln>
        </p:spPr>
        <p:txBody>
          <a:bodyPr anchorCtr="0" anchor="ctr" bIns="91425" lIns="91425" spcFirstLastPara="1" rIns="91425" wrap="square" tIns="91425">
            <a:spAutoFit/>
          </a:bodyPr>
          <a:lstStyle/>
          <a:p>
            <a:pPr indent="0" lvl="0" marL="0" marR="0" rtl="0" algn="l">
              <a:lnSpc>
                <a:spcPct val="70000"/>
              </a:lnSpc>
              <a:spcBef>
                <a:spcPts val="0"/>
              </a:spcBef>
              <a:spcAft>
                <a:spcPts val="0"/>
              </a:spcAft>
              <a:buClr>
                <a:srgbClr val="000000"/>
              </a:buClr>
              <a:buSzPts val="1800"/>
              <a:buFont typeface="Arial"/>
              <a:buNone/>
            </a:pPr>
            <a:r>
              <a:rPr b="1" i="0" lang="en" sz="4000" u="none" cap="none" strike="noStrike">
                <a:solidFill>
                  <a:srgbClr val="212121"/>
                </a:solidFill>
                <a:latin typeface="Inter"/>
                <a:ea typeface="Inter"/>
                <a:cs typeface="Inter"/>
                <a:sym typeface="Inter"/>
              </a:rPr>
              <a:t>In this report</a:t>
            </a:r>
            <a:endParaRPr b="1" i="0" sz="4000" u="none" cap="none" strike="noStrike">
              <a:solidFill>
                <a:srgbClr val="212121"/>
              </a:solidFill>
              <a:latin typeface="Inter"/>
              <a:ea typeface="Inter"/>
              <a:cs typeface="Inter"/>
              <a:sym typeface="Inter"/>
            </a:endParaRPr>
          </a:p>
        </p:txBody>
      </p:sp>
      <p:sp>
        <p:nvSpPr>
          <p:cNvPr id="83" name="Google Shape;83;g256c901fe12_2_67"/>
          <p:cNvSpPr txBox="1"/>
          <p:nvPr/>
        </p:nvSpPr>
        <p:spPr>
          <a:xfrm>
            <a:off x="3209100" y="519700"/>
            <a:ext cx="5562900" cy="36789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200"/>
              <a:buFont typeface="Arial"/>
              <a:buNone/>
            </a:pPr>
            <a:r>
              <a:rPr b="1" i="0" lang="en" sz="1200" u="none" cap="none" strike="noStrike">
                <a:solidFill>
                  <a:schemeClr val="dk1"/>
                </a:solidFill>
                <a:latin typeface="IBM Plex Sans"/>
                <a:ea typeface="IBM Plex Sans"/>
                <a:cs typeface="IBM Plex Sans"/>
                <a:sym typeface="IBM Plex Sans"/>
              </a:rPr>
              <a:t>1. INTRODUCTION</a:t>
            </a:r>
            <a:r>
              <a:rPr b="1" i="0" lang="en" sz="1200" u="none" cap="none" strike="noStrike">
                <a:solidFill>
                  <a:srgbClr val="212121"/>
                </a:solidFill>
                <a:latin typeface="Inter"/>
                <a:ea typeface="Inter"/>
                <a:cs typeface="Inter"/>
                <a:sym typeface="Inter"/>
              </a:rPr>
              <a:t> </a:t>
            </a:r>
            <a:r>
              <a:rPr b="0" i="1" lang="en" sz="1200" u="none" cap="none" strike="noStrike">
                <a:solidFill>
                  <a:srgbClr val="212121"/>
                </a:solidFill>
                <a:latin typeface="IBM Plex Sans"/>
                <a:ea typeface="IBM Plex Sans"/>
                <a:cs typeface="IBM Plex Sans"/>
                <a:sym typeface="IBM Plex Sans"/>
              </a:rPr>
              <a:t>- What we did</a:t>
            </a:r>
            <a:endParaRPr b="0" i="1" sz="1200" u="none" cap="none" strike="noStrike">
              <a:solidFill>
                <a:srgbClr val="212121"/>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rgbClr val="212121"/>
              </a:buClr>
              <a:buSzPts val="1000"/>
              <a:buFont typeface="IBM Plex Sans"/>
              <a:buChar char="-"/>
            </a:pPr>
            <a:r>
              <a:rPr b="0" i="0" lang="en" sz="1000" u="none" cap="none" strike="noStrike">
                <a:solidFill>
                  <a:srgbClr val="212121"/>
                </a:solidFill>
                <a:latin typeface="IBM Plex Sans"/>
                <a:ea typeface="IBM Plex Sans"/>
                <a:cs typeface="IBM Plex Sans"/>
                <a:sym typeface="IBM Plex Sans"/>
              </a:rPr>
              <a:t>Executive Summary</a:t>
            </a:r>
            <a:endParaRPr b="0" i="0" sz="1000" u="none" cap="none" strike="noStrike">
              <a:solidFill>
                <a:srgbClr val="212121"/>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rgbClr val="212121"/>
              </a:buClr>
              <a:buSzPts val="1000"/>
              <a:buFont typeface="IBM Plex Sans"/>
              <a:buChar char="-"/>
            </a:pPr>
            <a:r>
              <a:rPr b="0" i="0" lang="en" sz="1000" u="none" cap="none" strike="noStrike">
                <a:solidFill>
                  <a:srgbClr val="212121"/>
                </a:solidFill>
                <a:latin typeface="IBM Plex Sans"/>
                <a:ea typeface="IBM Plex Sans"/>
                <a:cs typeface="IBM Plex Sans"/>
                <a:sym typeface="IBM Plex Sans"/>
              </a:rPr>
              <a:t>Goals and objectives</a:t>
            </a:r>
            <a:endParaRPr b="0" i="0" sz="1000" u="none" cap="none" strike="noStrike">
              <a:solidFill>
                <a:srgbClr val="212121"/>
              </a:solidFill>
              <a:latin typeface="IBM Plex Sans"/>
              <a:ea typeface="IBM Plex Sans"/>
              <a:cs typeface="IBM Plex Sans"/>
              <a:sym typeface="IBM Plex Sans"/>
            </a:endParaRPr>
          </a:p>
          <a:p>
            <a:pPr indent="0" lvl="0" marL="0" marR="0" rtl="0" algn="l">
              <a:lnSpc>
                <a:spcPct val="150000"/>
              </a:lnSpc>
              <a:spcBef>
                <a:spcPts val="1000"/>
              </a:spcBef>
              <a:spcAft>
                <a:spcPts val="0"/>
              </a:spcAft>
              <a:buClr>
                <a:srgbClr val="000000"/>
              </a:buClr>
              <a:buSzPts val="1200"/>
              <a:buFont typeface="Arial"/>
              <a:buNone/>
            </a:pPr>
            <a:r>
              <a:rPr b="1" i="0" lang="en" sz="1200" u="none" cap="none" strike="noStrike">
                <a:solidFill>
                  <a:schemeClr val="dk1"/>
                </a:solidFill>
                <a:latin typeface="Red Hat Display"/>
                <a:ea typeface="Red Hat Display"/>
                <a:cs typeface="Red Hat Display"/>
                <a:sym typeface="Red Hat Display"/>
              </a:rPr>
              <a:t>2. METHODOLOGY</a:t>
            </a:r>
            <a:r>
              <a:rPr b="0" i="0" lang="en" sz="1200" u="none" cap="none" strike="noStrike">
                <a:solidFill>
                  <a:srgbClr val="212121"/>
                </a:solidFill>
                <a:latin typeface="IBM Plex Sans"/>
                <a:ea typeface="IBM Plex Sans"/>
                <a:cs typeface="IBM Plex Sans"/>
                <a:sym typeface="IBM Plex Sans"/>
              </a:rPr>
              <a:t>-</a:t>
            </a:r>
            <a:r>
              <a:rPr b="0" i="1" lang="en" sz="1200" u="none" cap="none" strike="noStrike">
                <a:solidFill>
                  <a:srgbClr val="212121"/>
                </a:solidFill>
                <a:latin typeface="IBM Plex Sans"/>
                <a:ea typeface="IBM Plex Sans"/>
                <a:cs typeface="IBM Plex Sans"/>
                <a:sym typeface="IBM Plex Sans"/>
              </a:rPr>
              <a:t> Process and Methods</a:t>
            </a:r>
            <a:endParaRPr b="0" i="1" sz="1200" u="none" cap="none" strike="noStrike">
              <a:solidFill>
                <a:srgbClr val="212121"/>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rgbClr val="212121"/>
              </a:buClr>
              <a:buSzPts val="1000"/>
              <a:buFont typeface="IBM Plex Sans"/>
              <a:buChar char="-"/>
            </a:pPr>
            <a:r>
              <a:rPr b="0" i="0" lang="en" sz="1000" u="none" cap="none" strike="noStrike">
                <a:solidFill>
                  <a:srgbClr val="212121"/>
                </a:solidFill>
                <a:latin typeface="IBM Plex Sans"/>
                <a:ea typeface="IBM Plex Sans"/>
                <a:cs typeface="IBM Plex Sans"/>
                <a:sym typeface="IBM Plex Sans"/>
              </a:rPr>
              <a:t>Nielsen's Heuristic </a:t>
            </a:r>
            <a:r>
              <a:rPr b="0" i="0" lang="en" sz="1000" u="none" cap="none" strike="noStrike">
                <a:solidFill>
                  <a:schemeClr val="accent2"/>
                </a:solidFill>
                <a:latin typeface="IBM Plex Sans"/>
                <a:ea typeface="IBM Plex Sans"/>
                <a:cs typeface="IBM Plex Sans"/>
                <a:sym typeface="IBM Plex Sans"/>
              </a:rPr>
              <a:t>Evaluation</a:t>
            </a:r>
            <a:endParaRPr b="0" i="0" sz="1000" u="none" cap="none" strike="noStrike">
              <a:solidFill>
                <a:srgbClr val="212121"/>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rgbClr val="212121"/>
              </a:buClr>
              <a:buSzPts val="1000"/>
              <a:buFont typeface="IBM Plex Sans"/>
              <a:buChar char="-"/>
            </a:pPr>
            <a:r>
              <a:rPr b="0" i="0" lang="en" sz="1000" u="none" cap="none" strike="noStrike">
                <a:solidFill>
                  <a:srgbClr val="212121"/>
                </a:solidFill>
                <a:latin typeface="IBM Plex Sans"/>
                <a:ea typeface="IBM Plex Sans"/>
                <a:cs typeface="IBM Plex Sans"/>
                <a:sym typeface="IBM Plex Sans"/>
              </a:rPr>
              <a:t>Ben Shneiderman’s 'Eight Golden Rules of Interface Design</a:t>
            </a:r>
            <a:endParaRPr b="0" i="0" sz="1000" u="none" cap="none" strike="noStrike">
              <a:solidFill>
                <a:srgbClr val="212121"/>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rgbClr val="212121"/>
              </a:buClr>
              <a:buSzPts val="1000"/>
              <a:buFont typeface="IBM Plex Sans"/>
              <a:buChar char="-"/>
            </a:pPr>
            <a:r>
              <a:rPr b="0" i="0" lang="en" sz="1000" u="none" cap="none" strike="noStrike">
                <a:solidFill>
                  <a:srgbClr val="212121"/>
                </a:solidFill>
                <a:latin typeface="IBM Plex Sans"/>
                <a:ea typeface="IBM Plex Sans"/>
                <a:cs typeface="IBM Plex Sans"/>
                <a:sym typeface="IBM Plex Sans"/>
              </a:rPr>
              <a:t>Arnold Lund's 34 Usability Maxims</a:t>
            </a:r>
            <a:endParaRPr b="0" i="0" sz="1000" u="none" cap="none" strike="noStrike">
              <a:solidFill>
                <a:srgbClr val="212121"/>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rgbClr val="212121"/>
              </a:buClr>
              <a:buSzPts val="1000"/>
              <a:buFont typeface="IBM Plex Sans"/>
              <a:buChar char="-"/>
            </a:pPr>
            <a:r>
              <a:rPr b="0" i="0" lang="en" sz="1000" u="none" cap="none" strike="noStrike">
                <a:solidFill>
                  <a:srgbClr val="212121"/>
                </a:solidFill>
                <a:latin typeface="IBM Plex Sans"/>
                <a:ea typeface="IBM Plex Sans"/>
                <a:cs typeface="IBM Plex Sans"/>
                <a:sym typeface="IBM Plex Sans"/>
              </a:rPr>
              <a:t>Norman's Theory of Action</a:t>
            </a:r>
            <a:endParaRPr b="0" i="0" sz="1000" u="none" cap="none" strike="noStrike">
              <a:solidFill>
                <a:srgbClr val="212121"/>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rgbClr val="212121"/>
              </a:buClr>
              <a:buSzPts val="1000"/>
              <a:buFont typeface="IBM Plex Sans"/>
              <a:buChar char="-"/>
            </a:pPr>
            <a:r>
              <a:rPr b="0" i="0" lang="en" sz="1000" u="none" cap="none" strike="noStrike">
                <a:solidFill>
                  <a:srgbClr val="212121"/>
                </a:solidFill>
                <a:latin typeface="IBM Plex Sans"/>
                <a:ea typeface="IBM Plex Sans"/>
                <a:cs typeface="IBM Plex Sans"/>
                <a:sym typeface="IBM Plex Sans"/>
              </a:rPr>
              <a:t>Web3 Design Audit Checklist Based on Web3 Design Principles by Beltran</a:t>
            </a:r>
            <a:endParaRPr b="0" i="0" sz="1000" u="none" cap="none" strike="noStrike">
              <a:solidFill>
                <a:srgbClr val="212121"/>
              </a:solidFill>
              <a:latin typeface="IBM Plex Sans"/>
              <a:ea typeface="IBM Plex Sans"/>
              <a:cs typeface="IBM Plex Sans"/>
              <a:sym typeface="IBM Plex Sans"/>
            </a:endParaRPr>
          </a:p>
          <a:p>
            <a:pPr indent="0" lvl="0" marL="0" marR="0" rtl="0" algn="l">
              <a:lnSpc>
                <a:spcPct val="150000"/>
              </a:lnSpc>
              <a:spcBef>
                <a:spcPts val="1000"/>
              </a:spcBef>
              <a:spcAft>
                <a:spcPts val="0"/>
              </a:spcAft>
              <a:buClr>
                <a:srgbClr val="000000"/>
              </a:buClr>
              <a:buSzPts val="1200"/>
              <a:buFont typeface="Arial"/>
              <a:buNone/>
            </a:pPr>
            <a:r>
              <a:rPr b="1" i="0" lang="en" sz="1200" u="none" cap="none" strike="noStrike">
                <a:solidFill>
                  <a:schemeClr val="dk1"/>
                </a:solidFill>
                <a:latin typeface="Inter"/>
                <a:ea typeface="Inter"/>
                <a:cs typeface="Inter"/>
                <a:sym typeface="Inter"/>
              </a:rPr>
              <a:t>3. FINDINGS</a:t>
            </a:r>
            <a:r>
              <a:rPr b="1" i="0" lang="en" sz="1200" u="none" cap="none" strike="noStrike">
                <a:solidFill>
                  <a:srgbClr val="212121"/>
                </a:solidFill>
                <a:latin typeface="Inter"/>
                <a:ea typeface="Inter"/>
                <a:cs typeface="Inter"/>
                <a:sym typeface="Inter"/>
              </a:rPr>
              <a:t> </a:t>
            </a:r>
            <a:r>
              <a:rPr b="0" i="1" lang="en" sz="1200" u="none" cap="none" strike="noStrike">
                <a:solidFill>
                  <a:srgbClr val="212121"/>
                </a:solidFill>
                <a:latin typeface="IBM Plex Sans"/>
                <a:ea typeface="IBM Plex Sans"/>
                <a:cs typeface="IBM Plex Sans"/>
                <a:sym typeface="IBM Plex Sans"/>
              </a:rPr>
              <a:t>- What we tested on</a:t>
            </a:r>
            <a:endParaRPr b="0" i="1" sz="1200" u="none" cap="none" strike="noStrike">
              <a:solidFill>
                <a:srgbClr val="212121"/>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rgbClr val="212121"/>
              </a:buClr>
              <a:buSzPts val="1000"/>
              <a:buFont typeface="IBM Plex Sans"/>
              <a:buChar char="-"/>
            </a:pPr>
            <a:r>
              <a:rPr b="0" i="0" lang="en" sz="1000" u="none" cap="none" strike="noStrike">
                <a:solidFill>
                  <a:srgbClr val="212121"/>
                </a:solidFill>
                <a:latin typeface="IBM Plex Sans"/>
                <a:ea typeface="IBM Plex Sans"/>
                <a:cs typeface="IBM Plex Sans"/>
                <a:sym typeface="IBM Plex Sans"/>
              </a:rPr>
              <a:t>Recommendations</a:t>
            </a:r>
            <a:endParaRPr b="0" i="0" sz="1000" u="none" cap="none" strike="noStrike">
              <a:solidFill>
                <a:srgbClr val="212121"/>
              </a:solidFill>
              <a:latin typeface="IBM Plex Sans"/>
              <a:ea typeface="IBM Plex Sans"/>
              <a:cs typeface="IBM Plex Sans"/>
              <a:sym typeface="IBM Plex Sans"/>
            </a:endParaRPr>
          </a:p>
          <a:p>
            <a:pPr indent="0" lvl="0" marL="0" marR="0" rtl="0" algn="l">
              <a:lnSpc>
                <a:spcPct val="150000"/>
              </a:lnSpc>
              <a:spcBef>
                <a:spcPts val="1000"/>
              </a:spcBef>
              <a:spcAft>
                <a:spcPts val="0"/>
              </a:spcAft>
              <a:buClr>
                <a:srgbClr val="000000"/>
              </a:buClr>
              <a:buSzPts val="1200"/>
              <a:buFont typeface="Arial"/>
              <a:buNone/>
            </a:pPr>
            <a:r>
              <a:rPr b="1" i="0" lang="en" sz="1200" u="none" cap="none" strike="noStrike">
                <a:solidFill>
                  <a:schemeClr val="dk1"/>
                </a:solidFill>
                <a:latin typeface="IBM Plex Sans"/>
                <a:ea typeface="IBM Plex Sans"/>
                <a:cs typeface="IBM Plex Sans"/>
                <a:sym typeface="IBM Plex Sans"/>
              </a:rPr>
              <a:t>4. INSIGHTS AND NEXT STEPS</a:t>
            </a:r>
            <a:r>
              <a:rPr b="0" i="0" lang="en" sz="1200" u="none" cap="none" strike="noStrike">
                <a:solidFill>
                  <a:schemeClr val="dk1"/>
                </a:solidFill>
                <a:latin typeface="IBM Plex Sans"/>
                <a:ea typeface="IBM Plex Sans"/>
                <a:cs typeface="IBM Plex Sans"/>
                <a:sym typeface="IBM Plex Sans"/>
              </a:rPr>
              <a:t> </a:t>
            </a:r>
            <a:r>
              <a:rPr b="0" i="1" lang="en" sz="1200" u="none" cap="none" strike="noStrike">
                <a:solidFill>
                  <a:schemeClr val="accent2"/>
                </a:solidFill>
                <a:latin typeface="IBM Plex Sans"/>
                <a:ea typeface="IBM Plex Sans"/>
                <a:cs typeface="IBM Plex Sans"/>
                <a:sym typeface="IBM Plex Sans"/>
              </a:rPr>
              <a:t>- What we tested on</a:t>
            </a:r>
            <a:endParaRPr b="0" i="1" sz="1200" u="none" cap="none" strike="noStrike">
              <a:solidFill>
                <a:schemeClr val="accent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accent2"/>
              </a:buClr>
              <a:buSzPts val="1000"/>
              <a:buFont typeface="IBM Plex Sans"/>
              <a:buChar char="-"/>
            </a:pPr>
            <a:r>
              <a:rPr b="0" i="0" lang="en" sz="1000" u="none" cap="none" strike="noStrike">
                <a:solidFill>
                  <a:schemeClr val="accent2"/>
                </a:solidFill>
                <a:latin typeface="IBM Plex Sans"/>
                <a:ea typeface="IBM Plex Sans"/>
                <a:cs typeface="IBM Plex Sans"/>
                <a:sym typeface="IBM Plex Sans"/>
              </a:rPr>
              <a:t>Recommendations</a:t>
            </a:r>
            <a:endParaRPr b="0" i="0" sz="1000" u="none" cap="none" strike="noStrike">
              <a:solidFill>
                <a:srgbClr val="212121"/>
              </a:solidFill>
              <a:latin typeface="IBM Plex Sans"/>
              <a:ea typeface="IBM Plex Sans"/>
              <a:cs typeface="IBM Plex Sans"/>
              <a:sym typeface="IBM Plex Sans"/>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09" name="Shape 209"/>
        <p:cNvGrpSpPr/>
        <p:nvPr/>
      </p:nvGrpSpPr>
      <p:grpSpPr>
        <a:xfrm>
          <a:off x="0" y="0"/>
          <a:ext cx="0" cy="0"/>
          <a:chOff x="0" y="0"/>
          <a:chExt cx="0" cy="0"/>
        </a:xfrm>
      </p:grpSpPr>
      <p:pic>
        <p:nvPicPr>
          <p:cNvPr id="210" name="Google Shape;210;g23bd825c301_11_23"/>
          <p:cNvPicPr preferRelativeResize="0"/>
          <p:nvPr/>
        </p:nvPicPr>
        <p:blipFill rotWithShape="1">
          <a:blip r:embed="rId3">
            <a:alphaModFix/>
          </a:blip>
          <a:srcRect b="10166" l="0" r="0" t="10158"/>
          <a:stretch/>
        </p:blipFill>
        <p:spPr>
          <a:xfrm>
            <a:off x="457200" y="262675"/>
            <a:ext cx="8153799" cy="3431925"/>
          </a:xfrm>
          <a:prstGeom prst="rect">
            <a:avLst/>
          </a:prstGeom>
          <a:noFill/>
          <a:ln>
            <a:noFill/>
          </a:ln>
        </p:spPr>
      </p:pic>
      <p:sp>
        <p:nvSpPr>
          <p:cNvPr id="211" name="Google Shape;211;g23bd825c301_11_23"/>
          <p:cNvSpPr txBox="1"/>
          <p:nvPr/>
        </p:nvSpPr>
        <p:spPr>
          <a:xfrm>
            <a:off x="495100" y="3970400"/>
            <a:ext cx="8153700" cy="5694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1500"/>
              </a:spcBef>
              <a:spcAft>
                <a:spcPts val="1500"/>
              </a:spcAft>
              <a:buClr>
                <a:srgbClr val="000000"/>
              </a:buClr>
              <a:buSzPts val="1200"/>
              <a:buFont typeface="Arial"/>
              <a:buNone/>
            </a:pPr>
            <a:r>
              <a:rPr i="1" lang="en" sz="1000">
                <a:solidFill>
                  <a:schemeClr val="dk2"/>
                </a:solidFill>
                <a:latin typeface="IBM Plex Sans"/>
                <a:ea typeface="IBM Plex Sans"/>
                <a:cs typeface="IBM Plex Sans"/>
                <a:sym typeface="IBM Plex Sans"/>
              </a:rPr>
              <a:t>Important information are </a:t>
            </a:r>
            <a:r>
              <a:rPr i="1" lang="en" sz="1000">
                <a:solidFill>
                  <a:schemeClr val="dk2"/>
                </a:solidFill>
                <a:latin typeface="IBM Plex Sans"/>
                <a:ea typeface="IBM Plex Sans"/>
                <a:cs typeface="IBM Plex Sans"/>
                <a:sym typeface="IBM Plex Sans"/>
              </a:rPr>
              <a:t>seemingly</a:t>
            </a:r>
            <a:r>
              <a:rPr i="1" lang="en" sz="1000">
                <a:solidFill>
                  <a:schemeClr val="dk2"/>
                </a:solidFill>
                <a:latin typeface="IBM Plex Sans"/>
                <a:ea typeface="IBM Plex Sans"/>
                <a:cs typeface="IBM Plex Sans"/>
                <a:sym typeface="IBM Plex Sans"/>
              </a:rPr>
              <a:t> all over the place on the page. </a:t>
            </a:r>
            <a:r>
              <a:rPr i="1" lang="en" sz="1000">
                <a:solidFill>
                  <a:schemeClr val="dk2"/>
                </a:solidFill>
                <a:latin typeface="IBM Plex Sans"/>
                <a:ea typeface="IBM Plex Sans"/>
                <a:cs typeface="IBM Plex Sans"/>
                <a:sym typeface="IBM Plex Sans"/>
              </a:rPr>
              <a:t>The</a:t>
            </a:r>
            <a:r>
              <a:rPr i="1" lang="en" sz="1000">
                <a:solidFill>
                  <a:schemeClr val="dk2"/>
                </a:solidFill>
                <a:latin typeface="IBM Plex Sans"/>
                <a:ea typeface="IBM Plex Sans"/>
                <a:cs typeface="IBM Plex Sans"/>
                <a:sym typeface="IBM Plex Sans"/>
              </a:rPr>
              <a:t> CTA button is not very prominent and has the same style as the Total Value locked Information. The CTA Button </a:t>
            </a:r>
            <a:r>
              <a:rPr i="1" lang="en" sz="1000">
                <a:solidFill>
                  <a:schemeClr val="dk2"/>
                </a:solidFill>
                <a:latin typeface="IBM Plex Sans"/>
                <a:ea typeface="IBM Plex Sans"/>
                <a:cs typeface="IBM Plex Sans"/>
                <a:sym typeface="IBM Plex Sans"/>
              </a:rPr>
              <a:t>should</a:t>
            </a:r>
            <a:r>
              <a:rPr i="1" lang="en" sz="1000">
                <a:solidFill>
                  <a:schemeClr val="dk2"/>
                </a:solidFill>
                <a:latin typeface="IBM Plex Sans"/>
                <a:ea typeface="IBM Plex Sans"/>
                <a:cs typeface="IBM Plex Sans"/>
                <a:sym typeface="IBM Plex Sans"/>
              </a:rPr>
              <a:t> be styled differently and made the </a:t>
            </a:r>
            <a:r>
              <a:rPr i="1" lang="en" sz="1000">
                <a:solidFill>
                  <a:schemeClr val="dk2"/>
                </a:solidFill>
                <a:latin typeface="IBM Plex Sans"/>
                <a:ea typeface="IBM Plex Sans"/>
                <a:cs typeface="IBM Plex Sans"/>
                <a:sym typeface="IBM Plex Sans"/>
              </a:rPr>
              <a:t>focal</a:t>
            </a:r>
            <a:r>
              <a:rPr i="1" lang="en" sz="1000">
                <a:solidFill>
                  <a:schemeClr val="dk2"/>
                </a:solidFill>
                <a:latin typeface="IBM Plex Sans"/>
                <a:ea typeface="IBM Plex Sans"/>
                <a:cs typeface="IBM Plex Sans"/>
                <a:sym typeface="IBM Plex Sans"/>
              </a:rPr>
              <a:t> point on this page.</a:t>
            </a:r>
            <a:endParaRPr b="0" i="1"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215" name="Shape 215"/>
        <p:cNvGrpSpPr/>
        <p:nvPr/>
      </p:nvGrpSpPr>
      <p:grpSpPr>
        <a:xfrm>
          <a:off x="0" y="0"/>
          <a:ext cx="0" cy="0"/>
          <a:chOff x="0" y="0"/>
          <a:chExt cx="0" cy="0"/>
        </a:xfrm>
      </p:grpSpPr>
      <p:sp>
        <p:nvSpPr>
          <p:cNvPr id="216" name="Google Shape;216;g2b193e0fc2f_0_11"/>
          <p:cNvSpPr txBox="1"/>
          <p:nvPr/>
        </p:nvSpPr>
        <p:spPr>
          <a:xfrm>
            <a:off x="364875" y="2518200"/>
            <a:ext cx="4515600" cy="800400"/>
          </a:xfrm>
          <a:prstGeom prst="rect">
            <a:avLst/>
          </a:prstGeom>
          <a:noFill/>
          <a:ln>
            <a:noFill/>
          </a:ln>
        </p:spPr>
        <p:txBody>
          <a:bodyPr anchorCtr="0" anchor="b" bIns="91425" lIns="91425"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rPr b="1" i="0" lang="en" sz="2000" u="none" cap="none" strike="noStrike">
                <a:solidFill>
                  <a:schemeClr val="lt1"/>
                </a:solidFill>
                <a:latin typeface="Inter"/>
                <a:ea typeface="Inter"/>
                <a:cs typeface="Inter"/>
                <a:sym typeface="Inter"/>
              </a:rPr>
              <a:t>TASK ORIENTATION AND SITE FUNCTIONALITY</a:t>
            </a:r>
            <a:endParaRPr b="1" i="0" sz="2000" u="none" cap="none" strike="noStrike">
              <a:solidFill>
                <a:schemeClr val="lt1"/>
              </a:solidFill>
              <a:latin typeface="Inter"/>
              <a:ea typeface="Inter"/>
              <a:cs typeface="Inter"/>
              <a:sym typeface="Inter"/>
            </a:endParaRPr>
          </a:p>
        </p:txBody>
      </p:sp>
      <p:sp>
        <p:nvSpPr>
          <p:cNvPr id="217" name="Google Shape;217;g2b193e0fc2f_0_11"/>
          <p:cNvSpPr txBox="1"/>
          <p:nvPr/>
        </p:nvSpPr>
        <p:spPr>
          <a:xfrm>
            <a:off x="364875" y="3356400"/>
            <a:ext cx="4139400" cy="1031400"/>
          </a:xfrm>
          <a:prstGeom prst="rect">
            <a:avLst/>
          </a:prstGeom>
          <a:noFill/>
          <a:ln>
            <a:noFill/>
          </a:ln>
        </p:spPr>
        <p:txBody>
          <a:bodyPr anchorCtr="0" anchor="b" bIns="91425" lIns="91425" spcFirstLastPara="1" rIns="91425" wrap="square" tIns="91425">
            <a:spAutoFit/>
          </a:bodyPr>
          <a:lstStyle/>
          <a:p>
            <a:pPr indent="0" lvl="0" marL="0" marR="0" rtl="0" algn="l">
              <a:lnSpc>
                <a:spcPct val="150000"/>
              </a:lnSpc>
              <a:spcBef>
                <a:spcPts val="0"/>
              </a:spcBef>
              <a:spcAft>
                <a:spcPts val="0"/>
              </a:spcAft>
              <a:buClr>
                <a:schemeClr val="dk1"/>
              </a:buClr>
              <a:buSzPts val="1100"/>
              <a:buFont typeface="Arial"/>
              <a:buNone/>
            </a:pPr>
            <a:r>
              <a:rPr b="0" i="0" lang="en" sz="1000" u="none" cap="none" strike="noStrike">
                <a:solidFill>
                  <a:schemeClr val="lt1"/>
                </a:solidFill>
                <a:latin typeface="IBM Plex Sans"/>
                <a:ea typeface="IBM Plex Sans"/>
                <a:cs typeface="IBM Plex Sans"/>
                <a:sym typeface="IBM Plex Sans"/>
              </a:rPr>
              <a:t>People go to web sites to achieve particular goals, not to look around and admire the design. This means web pages needs to support customer tasks. A site is task oriented when it supports users in the effective and efficient completion of their tasks.</a:t>
            </a:r>
            <a:endParaRPr b="0" i="0" sz="1000" u="none" cap="none" strike="noStrike">
              <a:solidFill>
                <a:schemeClr val="lt1"/>
              </a:solidFill>
              <a:latin typeface="IBM Plex Sans"/>
              <a:ea typeface="IBM Plex Sans"/>
              <a:cs typeface="IBM Plex Sans"/>
              <a:sym typeface="IBM Plex Sans"/>
            </a:endParaRPr>
          </a:p>
        </p:txBody>
      </p:sp>
      <p:pic>
        <p:nvPicPr>
          <p:cNvPr id="218" name="Google Shape;218;g2b193e0fc2f_0_11"/>
          <p:cNvPicPr preferRelativeResize="0"/>
          <p:nvPr/>
        </p:nvPicPr>
        <p:blipFill rotWithShape="1">
          <a:blip r:embed="rId3">
            <a:alphaModFix/>
          </a:blip>
          <a:srcRect b="0" l="49217" r="-5" t="0"/>
          <a:stretch/>
        </p:blipFill>
        <p:spPr>
          <a:xfrm>
            <a:off x="7261399" y="0"/>
            <a:ext cx="1882601" cy="5143501"/>
          </a:xfrm>
          <a:prstGeom prst="rect">
            <a:avLst/>
          </a:prstGeom>
          <a:noFill/>
          <a:ln>
            <a:noFill/>
          </a:ln>
        </p:spPr>
      </p:pic>
      <p:sp>
        <p:nvSpPr>
          <p:cNvPr id="219" name="Google Shape;219;g2b193e0fc2f_0_11"/>
          <p:cNvSpPr txBox="1"/>
          <p:nvPr/>
        </p:nvSpPr>
        <p:spPr>
          <a:xfrm>
            <a:off x="364875" y="500750"/>
            <a:ext cx="1927800" cy="515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ARRAKIS</a:t>
            </a:r>
            <a:r>
              <a:rPr b="1" i="0" lang="en" sz="1000" u="none" cap="none" strike="noStrike">
                <a:solidFill>
                  <a:srgbClr val="B78CF8"/>
                </a:solidFill>
                <a:latin typeface="IBM Plex Sans"/>
                <a:ea typeface="IBM Plex Sans"/>
                <a:cs typeface="IBM Plex Sans"/>
                <a:sym typeface="IBM Plex Sans"/>
              </a:rPr>
              <a:t> FINANCE</a:t>
            </a:r>
            <a:r>
              <a:rPr b="0" i="0" lang="en" sz="1000" u="none" cap="none" strike="noStrike">
                <a:solidFill>
                  <a:srgbClr val="B78CF8"/>
                </a:solidFill>
                <a:latin typeface="IBM Plex Sans"/>
                <a:ea typeface="IBM Plex Sans"/>
                <a:cs typeface="IBM Plex Sans"/>
                <a:sym typeface="IBM Plex Sans"/>
              </a:rPr>
              <a:t> </a:t>
            </a:r>
            <a:endParaRPr b="0" i="0" sz="1000" u="none" cap="none" strike="noStrike">
              <a:solidFill>
                <a:srgbClr val="B78CF8"/>
              </a:solidFill>
              <a:latin typeface="IBM Plex Sans"/>
              <a:ea typeface="IBM Plex Sans"/>
              <a:cs typeface="IBM Plex Sans"/>
              <a:sym typeface="IBM Plex Sans"/>
            </a:endParaRPr>
          </a:p>
          <a:p>
            <a:pPr indent="0" lvl="0" marL="0" marR="0" rtl="0" algn="l">
              <a:lnSpc>
                <a:spcPct val="115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23" name="Shape 223"/>
        <p:cNvGrpSpPr/>
        <p:nvPr/>
      </p:nvGrpSpPr>
      <p:grpSpPr>
        <a:xfrm>
          <a:off x="0" y="0"/>
          <a:ext cx="0" cy="0"/>
          <a:chOff x="0" y="0"/>
          <a:chExt cx="0" cy="0"/>
        </a:xfrm>
      </p:grpSpPr>
      <p:sp>
        <p:nvSpPr>
          <p:cNvPr id="224" name="Google Shape;224;g23bd825c301_11_0"/>
          <p:cNvSpPr txBox="1"/>
          <p:nvPr/>
        </p:nvSpPr>
        <p:spPr>
          <a:xfrm>
            <a:off x="237744" y="585216"/>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i="0" lang="en" sz="1200" u="none" cap="none" strike="noStrike">
                <a:solidFill>
                  <a:schemeClr val="accent4"/>
                </a:solidFill>
                <a:latin typeface="Inter"/>
                <a:ea typeface="Inter"/>
                <a:cs typeface="Inter"/>
                <a:sym typeface="Inter"/>
              </a:rPr>
              <a:t>(MEDIUM)</a:t>
            </a:r>
            <a:endParaRPr b="0" i="0" sz="1200" u="none" cap="none" strike="noStrike">
              <a:solidFill>
                <a:schemeClr val="accent4"/>
              </a:solidFill>
              <a:latin typeface="Inter"/>
              <a:ea typeface="Inter"/>
              <a:cs typeface="Inter"/>
              <a:sym typeface="Inter"/>
            </a:endParaRPr>
          </a:p>
        </p:txBody>
      </p:sp>
      <p:sp>
        <p:nvSpPr>
          <p:cNvPr id="225" name="Google Shape;225;g23bd825c301_11_0"/>
          <p:cNvSpPr txBox="1"/>
          <p:nvPr/>
        </p:nvSpPr>
        <p:spPr>
          <a:xfrm>
            <a:off x="237744" y="997866"/>
            <a:ext cx="4359300" cy="26091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1500"/>
              </a:spcBef>
              <a:spcAft>
                <a:spcPts val="0"/>
              </a:spcAft>
              <a:buClr>
                <a:schemeClr val="dk2"/>
              </a:buClr>
              <a:buSzPts val="1000"/>
              <a:buFont typeface="IBM Plex Sans"/>
              <a:buChar char="●"/>
            </a:pPr>
            <a:r>
              <a:rPr b="0" i="0" lang="en" sz="1000" u="none" cap="none" strike="noStrike">
                <a:solidFill>
                  <a:schemeClr val="dk2"/>
                </a:solidFill>
                <a:latin typeface="IBM Plex Sans"/>
                <a:ea typeface="IBM Plex Sans"/>
                <a:cs typeface="IBM Plex Sans"/>
                <a:sym typeface="IBM Plex Sans"/>
              </a:rPr>
              <a:t>The platform does not present a clear and well-defined critical path that guides users through their intended tasks or workflows. Users may struggle to identify the optimal path to complete their goals, leading to confusion and inefficiency in task completion.</a:t>
            </a:r>
            <a:endParaRPr b="0" i="0" sz="1000" u="none" cap="none" strike="noStrike">
              <a:solidFill>
                <a:schemeClr val="dk2"/>
              </a:solidFill>
              <a:latin typeface="IBM Plex Sans"/>
              <a:ea typeface="IBM Plex Sans"/>
              <a:cs typeface="IBM Plex Sans"/>
              <a:sym typeface="IBM Plex Sans"/>
            </a:endParaRPr>
          </a:p>
          <a:p>
            <a:pPr indent="-292100" lvl="0" marL="45720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current platform lacks effective mechanisms to make it easy for users to explore the site and experiment with different options before committing. The absence of intuitive exploration features may hinder users in understanding the platform's offerings and functionalities, potentially leading to a less engaging and user-friendly experience.</a:t>
            </a:r>
            <a:endParaRPr sz="1000">
              <a:solidFill>
                <a:schemeClr val="dk2"/>
              </a:solidFill>
              <a:latin typeface="IBM Plex Sans"/>
              <a:ea typeface="IBM Plex Sans"/>
              <a:cs typeface="IBM Plex Sans"/>
              <a:sym typeface="IBM Plex Sans"/>
            </a:endParaRPr>
          </a:p>
        </p:txBody>
      </p:sp>
      <p:sp>
        <p:nvSpPr>
          <p:cNvPr id="226" name="Google Shape;226;g23bd825c301_11_0"/>
          <p:cNvSpPr txBox="1"/>
          <p:nvPr/>
        </p:nvSpPr>
        <p:spPr>
          <a:xfrm>
            <a:off x="4846359"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0" i="0" sz="1200" u="none" cap="none" strike="noStrike">
              <a:solidFill>
                <a:schemeClr val="dk1"/>
              </a:solidFill>
              <a:latin typeface="Inter"/>
              <a:ea typeface="Inter"/>
              <a:cs typeface="Inter"/>
              <a:sym typeface="Inter"/>
            </a:endParaRPr>
          </a:p>
        </p:txBody>
      </p:sp>
      <p:sp>
        <p:nvSpPr>
          <p:cNvPr id="227" name="Google Shape;227;g23bd825c301_11_0"/>
          <p:cNvSpPr txBox="1"/>
          <p:nvPr/>
        </p:nvSpPr>
        <p:spPr>
          <a:xfrm>
            <a:off x="4684050" y="996696"/>
            <a:ext cx="4359300" cy="32631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Interactive Onboarding: Develop an interactive onboarding process that introduces users to key features and functionalities. Provide guided tours or tooltips to help users understand how to navigate and explore the platform</a:t>
            </a:r>
            <a:endParaRPr b="0" i="0" sz="1000" u="none" cap="none" strike="noStrike">
              <a:solidFill>
                <a:schemeClr val="dk2"/>
              </a:solidFill>
              <a:latin typeface="IBM Plex Sans"/>
              <a:ea typeface="IBM Plex Sans"/>
              <a:cs typeface="IBM Plex Sans"/>
              <a:sym typeface="IBM Plex Sans"/>
            </a:endParaRPr>
          </a:p>
          <a:p>
            <a:pPr indent="-292100" lvl="0" marL="457200" marR="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Create a demo or sandbox environment where users can experiment with features without making any permanent changes. This allows users to gain hands-on experience and build confidence before committing to actions.</a:t>
            </a:r>
            <a:endParaRPr sz="1000">
              <a:solidFill>
                <a:schemeClr val="dk2"/>
              </a:solidFill>
              <a:latin typeface="IBM Plex Sans"/>
              <a:ea typeface="IBM Plex Sans"/>
              <a:cs typeface="IBM Plex Sans"/>
              <a:sym typeface="IBM Plex Sans"/>
            </a:endParaRPr>
          </a:p>
          <a:p>
            <a:pPr indent="-292100" lvl="0" marL="457200" marR="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Implement progressive disclosure by gradually revealing advanced features or options as users explore the platform. This prevents overwhelming users with information while encouraging gradual exploration.</a:t>
            </a:r>
            <a:endParaRPr sz="1000">
              <a:solidFill>
                <a:schemeClr val="dk2"/>
              </a:solidFill>
              <a:latin typeface="IBM Plex Sans"/>
              <a:ea typeface="IBM Plex Sans"/>
              <a:cs typeface="IBM Plex Sans"/>
              <a:sym typeface="IBM Plex Sans"/>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231" name="Shape 231"/>
        <p:cNvGrpSpPr/>
        <p:nvPr/>
      </p:nvGrpSpPr>
      <p:grpSpPr>
        <a:xfrm>
          <a:off x="0" y="0"/>
          <a:ext cx="0" cy="0"/>
          <a:chOff x="0" y="0"/>
          <a:chExt cx="0" cy="0"/>
        </a:xfrm>
      </p:grpSpPr>
      <p:sp>
        <p:nvSpPr>
          <p:cNvPr id="232" name="Google Shape;232;g25db78d7008_0_20"/>
          <p:cNvSpPr txBox="1"/>
          <p:nvPr/>
        </p:nvSpPr>
        <p:spPr>
          <a:xfrm>
            <a:off x="364875" y="1984600"/>
            <a:ext cx="42831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1" i="0" lang="en" sz="2000" u="none" cap="none" strike="noStrike">
                <a:solidFill>
                  <a:schemeClr val="lt1"/>
                </a:solidFill>
                <a:latin typeface="Inter"/>
                <a:ea typeface="Inter"/>
                <a:cs typeface="Inter"/>
                <a:sym typeface="Inter"/>
              </a:rPr>
              <a:t>NAVIGATION AND INFORMATION ARCHITECTURE</a:t>
            </a:r>
            <a:endParaRPr b="1" i="0" sz="2000" u="none" cap="none" strike="noStrike">
              <a:solidFill>
                <a:schemeClr val="lt1"/>
              </a:solidFill>
              <a:latin typeface="Inter"/>
              <a:ea typeface="Inter"/>
              <a:cs typeface="Inter"/>
              <a:sym typeface="Inter"/>
            </a:endParaRPr>
          </a:p>
        </p:txBody>
      </p:sp>
      <p:sp>
        <p:nvSpPr>
          <p:cNvPr id="233" name="Google Shape;233;g25db78d7008_0_20"/>
          <p:cNvSpPr txBox="1"/>
          <p:nvPr/>
        </p:nvSpPr>
        <p:spPr>
          <a:xfrm>
            <a:off x="364875" y="2822800"/>
            <a:ext cx="6756900" cy="1916400"/>
          </a:xfrm>
          <a:prstGeom prst="rect">
            <a:avLst/>
          </a:prstGeom>
          <a:noFill/>
          <a:ln>
            <a:noFill/>
          </a:ln>
        </p:spPr>
        <p:txBody>
          <a:bodyPr anchorCtr="0" anchor="b" bIns="91425" lIns="91425" spcFirstLastPara="1" rIns="91425" wrap="square" tIns="91425">
            <a:spAutoFit/>
          </a:bodyPr>
          <a:lstStyle/>
          <a:p>
            <a:pPr indent="0" lvl="0" marL="0" marR="0" rtl="0" algn="l">
              <a:lnSpc>
                <a:spcPct val="150000"/>
              </a:lnSpc>
              <a:spcBef>
                <a:spcPts val="1500"/>
              </a:spcBef>
              <a:spcAft>
                <a:spcPts val="0"/>
              </a:spcAft>
              <a:buClr>
                <a:schemeClr val="dk1"/>
              </a:buClr>
              <a:buSzPts val="1100"/>
              <a:buFont typeface="Arial"/>
              <a:buNone/>
            </a:pPr>
            <a:r>
              <a:rPr b="0" i="0" lang="en" sz="1000" u="none" cap="none" strike="noStrike">
                <a:solidFill>
                  <a:schemeClr val="lt1"/>
                </a:solidFill>
                <a:latin typeface="IBM Plex Sans"/>
                <a:ea typeface="IBM Plex Sans"/>
                <a:cs typeface="IBM Plex Sans"/>
                <a:sym typeface="IBM Plex Sans"/>
              </a:rPr>
              <a:t>System or mechanism that allows users to move through different sections, pages, or features of a digital product. It includes menus, links, buttons, search bars, and other interactive elements that help users find and navigate to desired content or perform specific actions. Effective navigation design ensures that users can easily understand and access different areas of the product, enhancing usability and user satisfaction.</a:t>
            </a:r>
            <a:endParaRPr b="0" i="0" sz="1000" u="none" cap="none" strike="noStrike">
              <a:solidFill>
                <a:schemeClr val="lt1"/>
              </a:solidFill>
              <a:latin typeface="IBM Plex Sans"/>
              <a:ea typeface="IBM Plex Sans"/>
              <a:cs typeface="IBM Plex Sans"/>
              <a:sym typeface="IBM Plex Sans"/>
            </a:endParaRPr>
          </a:p>
          <a:p>
            <a:pPr indent="0" lvl="0" marL="0" marR="0" rtl="0" algn="l">
              <a:lnSpc>
                <a:spcPct val="150000"/>
              </a:lnSpc>
              <a:spcBef>
                <a:spcPts val="1500"/>
              </a:spcBef>
              <a:spcAft>
                <a:spcPts val="1500"/>
              </a:spcAft>
              <a:buClr>
                <a:schemeClr val="dk1"/>
              </a:buClr>
              <a:buSzPts val="1100"/>
              <a:buFont typeface="Arial"/>
              <a:buNone/>
            </a:pPr>
            <a:r>
              <a:rPr b="0" i="0" lang="en" sz="1000" u="none" cap="none" strike="noStrike">
                <a:solidFill>
                  <a:schemeClr val="lt1"/>
                </a:solidFill>
                <a:latin typeface="IBM Plex Sans"/>
                <a:ea typeface="IBM Plex Sans"/>
                <a:cs typeface="IBM Plex Sans"/>
                <a:sym typeface="IBM Plex Sans"/>
              </a:rPr>
              <a:t>Information architecture (IA) involves the organization and structure of information within a digital product to facilitate efficient and intuitive access. It focuses on grouping and categorizing content in a logical and meaningful manner, ensuring that information is well-organized, easily discoverable, and understandable to users</a:t>
            </a:r>
            <a:endParaRPr b="0" i="0" sz="1000" u="none" cap="none" strike="noStrike">
              <a:solidFill>
                <a:schemeClr val="lt1"/>
              </a:solidFill>
              <a:latin typeface="IBM Plex Sans"/>
              <a:ea typeface="IBM Plex Sans"/>
              <a:cs typeface="IBM Plex Sans"/>
              <a:sym typeface="IBM Plex Sans"/>
            </a:endParaRPr>
          </a:p>
        </p:txBody>
      </p:sp>
      <p:pic>
        <p:nvPicPr>
          <p:cNvPr id="234" name="Google Shape;234;g25db78d7008_0_20"/>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
        <p:nvSpPr>
          <p:cNvPr id="235" name="Google Shape;235;g25db78d7008_0_20"/>
          <p:cNvSpPr txBox="1"/>
          <p:nvPr/>
        </p:nvSpPr>
        <p:spPr>
          <a:xfrm>
            <a:off x="364875" y="500750"/>
            <a:ext cx="1927800" cy="515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ARRAKIS</a:t>
            </a:r>
            <a:r>
              <a:rPr b="1" i="0" lang="en" sz="1000" u="none" cap="none" strike="noStrike">
                <a:solidFill>
                  <a:srgbClr val="B78CF8"/>
                </a:solidFill>
                <a:latin typeface="IBM Plex Sans"/>
                <a:ea typeface="IBM Plex Sans"/>
                <a:cs typeface="IBM Plex Sans"/>
                <a:sym typeface="IBM Plex Sans"/>
              </a:rPr>
              <a:t> FINANCE</a:t>
            </a:r>
            <a:r>
              <a:rPr b="0" i="0" lang="en" sz="1000" u="none" cap="none" strike="noStrike">
                <a:solidFill>
                  <a:srgbClr val="B78CF8"/>
                </a:solidFill>
                <a:latin typeface="IBM Plex Sans"/>
                <a:ea typeface="IBM Plex Sans"/>
                <a:cs typeface="IBM Plex Sans"/>
                <a:sym typeface="IBM Plex Sans"/>
              </a:rPr>
              <a:t> </a:t>
            </a:r>
            <a:endParaRPr b="0" i="0" sz="1000" u="none" cap="none" strike="noStrike">
              <a:solidFill>
                <a:srgbClr val="B78CF8"/>
              </a:solidFill>
              <a:latin typeface="IBM Plex Sans"/>
              <a:ea typeface="IBM Plex Sans"/>
              <a:cs typeface="IBM Plex Sans"/>
              <a:sym typeface="IBM Plex Sans"/>
            </a:endParaRPr>
          </a:p>
          <a:p>
            <a:pPr indent="0" lvl="0" marL="0" marR="0" rtl="0" algn="l">
              <a:lnSpc>
                <a:spcPct val="115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39" name="Shape 239"/>
        <p:cNvGrpSpPr/>
        <p:nvPr/>
      </p:nvGrpSpPr>
      <p:grpSpPr>
        <a:xfrm>
          <a:off x="0" y="0"/>
          <a:ext cx="0" cy="0"/>
          <a:chOff x="0" y="0"/>
          <a:chExt cx="0" cy="0"/>
        </a:xfrm>
      </p:grpSpPr>
      <p:sp>
        <p:nvSpPr>
          <p:cNvPr id="240" name="Google Shape;240;g23bd825c301_16_0"/>
          <p:cNvSpPr txBox="1"/>
          <p:nvPr/>
        </p:nvSpPr>
        <p:spPr>
          <a:xfrm>
            <a:off x="256032" y="585216"/>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i="0" lang="en" sz="1200" u="none" cap="none" strike="noStrike">
                <a:solidFill>
                  <a:schemeClr val="accent1"/>
                </a:solidFill>
                <a:latin typeface="Inter"/>
                <a:ea typeface="Inter"/>
                <a:cs typeface="Inter"/>
                <a:sym typeface="Inter"/>
              </a:rPr>
              <a:t>(LOW)</a:t>
            </a:r>
            <a:endParaRPr b="0" i="0" sz="1200" u="none" cap="none" strike="noStrike">
              <a:solidFill>
                <a:schemeClr val="accent1"/>
              </a:solidFill>
              <a:latin typeface="Inter"/>
              <a:ea typeface="Inter"/>
              <a:cs typeface="Inter"/>
              <a:sym typeface="Inter"/>
            </a:endParaRPr>
          </a:p>
        </p:txBody>
      </p:sp>
      <p:sp>
        <p:nvSpPr>
          <p:cNvPr id="241" name="Google Shape;241;g23bd825c301_16_0"/>
          <p:cNvSpPr txBox="1"/>
          <p:nvPr/>
        </p:nvSpPr>
        <p:spPr>
          <a:xfrm>
            <a:off x="256032" y="997866"/>
            <a:ext cx="4359300" cy="28398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Some Features on the platform lacks a visible change when the mouse points at clickable elements, excluding cursor changes. This deficiency diminishes the platform's usability by depriving users of a fundamental visual cue that helps distinguish interactive elements from static content. The absence of this affordance could lead to confusion and hinder users in recognizing actionable components.</a:t>
            </a:r>
            <a:r>
              <a:rPr b="0" i="0" lang="en" sz="1000" u="none" cap="none" strike="noStrike">
                <a:solidFill>
                  <a:schemeClr val="dk2"/>
                </a:solidFill>
                <a:latin typeface="IBM Plex Sans"/>
                <a:ea typeface="IBM Plex Sans"/>
                <a:cs typeface="IBM Plex Sans"/>
                <a:sym typeface="IBM Plex Sans"/>
              </a:rPr>
              <a:t> </a:t>
            </a:r>
            <a:endParaRPr b="0" i="0" sz="1000" u="none" cap="none" strike="noStrike">
              <a:solidFill>
                <a:schemeClr val="dk2"/>
              </a:solidFill>
              <a:latin typeface="IBM Plex Sans"/>
              <a:ea typeface="IBM Plex Sans"/>
              <a:cs typeface="IBM Plex Sans"/>
              <a:sym typeface="IBM Plex Sans"/>
            </a:endParaRPr>
          </a:p>
          <a:p>
            <a:pPr indent="-292100" lvl="0" marL="457200" marR="0" rtl="0" algn="l">
              <a:lnSpc>
                <a:spcPct val="150000"/>
              </a:lnSpc>
              <a:spcBef>
                <a:spcPts val="1500"/>
              </a:spcBef>
              <a:spcAft>
                <a:spcPts val="0"/>
              </a:spcAft>
              <a:buClr>
                <a:schemeClr val="dk2"/>
              </a:buClr>
              <a:buSzPts val="1000"/>
              <a:buFont typeface="IBM Plex Sans"/>
              <a:buChar char="●"/>
            </a:pPr>
            <a:r>
              <a:rPr b="0" i="0" lang="en" sz="1000" u="none" cap="none" strike="noStrike">
                <a:solidFill>
                  <a:schemeClr val="dk2"/>
                </a:solidFill>
                <a:latin typeface="IBM Plex Sans"/>
                <a:ea typeface="IBM Plex Sans"/>
                <a:cs typeface="IBM Plex Sans"/>
                <a:sym typeface="IBM Plex Sans"/>
              </a:rPr>
              <a:t>The platform does not provide adequate navigational feedback to indicate the user's current location within the site. Users are left without visual cues or indicators that help them understand their position in the site's hierarchy or navigate back to previous pages</a:t>
            </a:r>
            <a:endParaRPr b="0" i="0" sz="1000" u="none" cap="none" strike="noStrike">
              <a:solidFill>
                <a:schemeClr val="dk2"/>
              </a:solidFill>
              <a:latin typeface="IBM Plex Sans"/>
              <a:ea typeface="IBM Plex Sans"/>
              <a:cs typeface="IBM Plex Sans"/>
              <a:sym typeface="IBM Plex Sans"/>
            </a:endParaRPr>
          </a:p>
        </p:txBody>
      </p:sp>
      <p:sp>
        <p:nvSpPr>
          <p:cNvPr id="242" name="Google Shape;242;g23bd825c301_16_0"/>
          <p:cNvSpPr txBox="1"/>
          <p:nvPr/>
        </p:nvSpPr>
        <p:spPr>
          <a:xfrm>
            <a:off x="4846359"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0" i="0" sz="1200" u="none" cap="none" strike="noStrike">
              <a:solidFill>
                <a:schemeClr val="dk1"/>
              </a:solidFill>
              <a:latin typeface="Inter"/>
              <a:ea typeface="Inter"/>
              <a:cs typeface="Inter"/>
              <a:sym typeface="Inter"/>
            </a:endParaRPr>
          </a:p>
        </p:txBody>
      </p:sp>
      <p:sp>
        <p:nvSpPr>
          <p:cNvPr id="243" name="Google Shape;243;g23bd825c301_16_0"/>
          <p:cNvSpPr txBox="1"/>
          <p:nvPr/>
        </p:nvSpPr>
        <p:spPr>
          <a:xfrm>
            <a:off x="4684050" y="996696"/>
            <a:ext cx="4359300" cy="34941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Hover Effects: Implement subtle yet noticeable hover effects on clickable elements. This could include changes in color, background, or border to signify interactivity. The visual alteration should be consistent across the platform.</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Contrast Enhancement: Ensure that the changes triggered by hovering provide sufficient contrast against the background or surrounding elements. This enhances visibility and ensures users can easily perceive the interactive nature of the element</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Consistency Across Elements: Maintain consistency in hover effects across different types of clickable elements. Whether it's buttons, links, or interactive cards, users should experience a uniform visual change when the mouse hovers over these elements.</a:t>
            </a:r>
            <a:endParaRPr sz="1000">
              <a:solidFill>
                <a:schemeClr val="dk2"/>
              </a:solidFill>
              <a:latin typeface="IBM Plex Sans"/>
              <a:ea typeface="IBM Plex Sans"/>
              <a:cs typeface="IBM Plex Sans"/>
              <a:sym typeface="IBM Plex Sans"/>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47" name="Shape 247"/>
        <p:cNvGrpSpPr/>
        <p:nvPr/>
      </p:nvGrpSpPr>
      <p:grpSpPr>
        <a:xfrm>
          <a:off x="0" y="0"/>
          <a:ext cx="0" cy="0"/>
          <a:chOff x="0" y="0"/>
          <a:chExt cx="0" cy="0"/>
        </a:xfrm>
      </p:grpSpPr>
      <p:sp>
        <p:nvSpPr>
          <p:cNvPr id="248" name="Google Shape;248;g23bd825c301_16_9"/>
          <p:cNvSpPr txBox="1"/>
          <p:nvPr/>
        </p:nvSpPr>
        <p:spPr>
          <a:xfrm>
            <a:off x="256032" y="58742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i="0" lang="en" sz="1200" u="none" cap="none" strike="noStrike">
                <a:solidFill>
                  <a:schemeClr val="accent1"/>
                </a:solidFill>
                <a:latin typeface="Inter"/>
                <a:ea typeface="Inter"/>
                <a:cs typeface="Inter"/>
                <a:sym typeface="Inter"/>
              </a:rPr>
              <a:t>(LOW)</a:t>
            </a:r>
            <a:endParaRPr b="0" i="0" sz="1200" u="none" cap="none" strike="noStrike">
              <a:solidFill>
                <a:schemeClr val="accent1"/>
              </a:solidFill>
              <a:latin typeface="Inter"/>
              <a:ea typeface="Inter"/>
              <a:cs typeface="Inter"/>
              <a:sym typeface="Inter"/>
            </a:endParaRPr>
          </a:p>
        </p:txBody>
      </p:sp>
      <p:sp>
        <p:nvSpPr>
          <p:cNvPr id="249" name="Google Shape;249;g23bd825c301_16_9"/>
          <p:cNvSpPr txBox="1"/>
          <p:nvPr/>
        </p:nvSpPr>
        <p:spPr>
          <a:xfrm>
            <a:off x="256032" y="954350"/>
            <a:ext cx="4359300" cy="14931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current platform lacks clear distinction between hypertext links that invoke actions (e.g., downloads, new windows) and those that lead to another page. This deficiency in differentiation could lead to user confusion, as users may not be able to anticipate the outcome of clicking on a link, potentially resulting in unintended actions or navigation errors.</a:t>
            </a:r>
            <a:endParaRPr b="0" i="0" sz="1000" u="none" cap="none" strike="noStrike">
              <a:solidFill>
                <a:schemeClr val="dk2"/>
              </a:solidFill>
              <a:latin typeface="IBM Plex Sans"/>
              <a:ea typeface="IBM Plex Sans"/>
              <a:cs typeface="IBM Plex Sans"/>
              <a:sym typeface="IBM Plex Sans"/>
            </a:endParaRPr>
          </a:p>
        </p:txBody>
      </p:sp>
      <p:sp>
        <p:nvSpPr>
          <p:cNvPr id="250" name="Google Shape;250;g23bd825c301_16_9"/>
          <p:cNvSpPr txBox="1"/>
          <p:nvPr/>
        </p:nvSpPr>
        <p:spPr>
          <a:xfrm>
            <a:off x="4777641"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0" i="0" sz="1200" u="none" cap="none" strike="noStrike">
              <a:solidFill>
                <a:schemeClr val="dk1"/>
              </a:solidFill>
              <a:latin typeface="Inter"/>
              <a:ea typeface="Inter"/>
              <a:cs typeface="Inter"/>
              <a:sym typeface="Inter"/>
            </a:endParaRPr>
          </a:p>
        </p:txBody>
      </p:sp>
      <p:sp>
        <p:nvSpPr>
          <p:cNvPr id="251" name="Google Shape;251;g23bd825c301_16_9"/>
          <p:cNvSpPr txBox="1"/>
          <p:nvPr/>
        </p:nvSpPr>
        <p:spPr>
          <a:xfrm>
            <a:off x="4684050" y="950976"/>
            <a:ext cx="4359300" cy="21471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Consistent Color Scheme: Establish a consistent color scheme for different types of links. For example, use a distinct color for links that perform actions, making it visually evident to users that these links have specific functionalities beyond page navigation.</a:t>
            </a:r>
            <a:endParaRPr sz="1000">
              <a:solidFill>
                <a:schemeClr val="dk2"/>
              </a:solidFill>
              <a:latin typeface="IBM Plex Sans"/>
              <a:ea typeface="IBM Plex Sans"/>
              <a:cs typeface="IBM Plex Sans"/>
              <a:sym typeface="IBM Plex Sans"/>
            </a:endParaRPr>
          </a:p>
          <a:p>
            <a:pPr indent="-292100" lvl="0" marL="457200" marR="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Semantic Link Text: Use clear and semantically meaningful text for links that invoke actions. Avoid generic phrases and opt for descriptive text that indicates the nature of the action, such as "Download PDF" or "Open in New Window."</a:t>
            </a:r>
            <a:endParaRPr sz="1000">
              <a:solidFill>
                <a:schemeClr val="dk2"/>
              </a:solidFill>
              <a:latin typeface="IBM Plex Sans"/>
              <a:ea typeface="IBM Plex Sans"/>
              <a:cs typeface="IBM Plex Sans"/>
              <a:sym typeface="IBM Plex Sans"/>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55" name="Shape 255"/>
        <p:cNvGrpSpPr/>
        <p:nvPr/>
      </p:nvGrpSpPr>
      <p:grpSpPr>
        <a:xfrm>
          <a:off x="0" y="0"/>
          <a:ext cx="0" cy="0"/>
          <a:chOff x="0" y="0"/>
          <a:chExt cx="0" cy="0"/>
        </a:xfrm>
      </p:grpSpPr>
      <p:pic>
        <p:nvPicPr>
          <p:cNvPr id="256" name="Google Shape;256;g23bd825c301_16_16"/>
          <p:cNvPicPr preferRelativeResize="0"/>
          <p:nvPr/>
        </p:nvPicPr>
        <p:blipFill rotWithShape="1">
          <a:blip r:embed="rId3">
            <a:alphaModFix/>
          </a:blip>
          <a:srcRect b="0" l="845" r="835" t="0"/>
          <a:stretch/>
        </p:blipFill>
        <p:spPr>
          <a:xfrm>
            <a:off x="1074488" y="306475"/>
            <a:ext cx="6995027" cy="3613648"/>
          </a:xfrm>
          <a:prstGeom prst="rect">
            <a:avLst/>
          </a:prstGeom>
          <a:noFill/>
          <a:ln>
            <a:noFill/>
          </a:ln>
        </p:spPr>
      </p:pic>
      <p:sp>
        <p:nvSpPr>
          <p:cNvPr id="257" name="Google Shape;257;g23bd825c301_16_16"/>
          <p:cNvSpPr txBox="1"/>
          <p:nvPr/>
        </p:nvSpPr>
        <p:spPr>
          <a:xfrm>
            <a:off x="495100" y="3970400"/>
            <a:ext cx="82512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1500"/>
              </a:spcBef>
              <a:spcAft>
                <a:spcPts val="1500"/>
              </a:spcAft>
              <a:buClr>
                <a:schemeClr val="dk1"/>
              </a:buClr>
              <a:buSzPts val="1100"/>
              <a:buFont typeface="Arial"/>
              <a:buNone/>
            </a:pPr>
            <a:r>
              <a:rPr b="0" i="1" lang="en" sz="1000" u="none" cap="none" strike="noStrike">
                <a:solidFill>
                  <a:schemeClr val="dk2"/>
                </a:solidFill>
                <a:latin typeface="IBM Plex Sans"/>
                <a:ea typeface="IBM Plex Sans"/>
                <a:cs typeface="IBM Plex Sans"/>
                <a:sym typeface="IBM Plex Sans"/>
              </a:rPr>
              <a:t>Visual Feedback:</a:t>
            </a:r>
            <a:r>
              <a:rPr i="1" lang="en" sz="1000">
                <a:solidFill>
                  <a:schemeClr val="dk2"/>
                </a:solidFill>
                <a:latin typeface="IBM Plex Sans"/>
                <a:ea typeface="IBM Plex Sans"/>
                <a:cs typeface="IBM Plex Sans"/>
                <a:sym typeface="IBM Plex Sans"/>
              </a:rPr>
              <a:t>lacks a visible change when the mouse points at clickable elements, excluding cursor changes.</a:t>
            </a:r>
            <a:endParaRPr b="0" i="1"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261" name="Shape 261"/>
        <p:cNvGrpSpPr/>
        <p:nvPr/>
      </p:nvGrpSpPr>
      <p:grpSpPr>
        <a:xfrm>
          <a:off x="0" y="0"/>
          <a:ext cx="0" cy="0"/>
          <a:chOff x="0" y="0"/>
          <a:chExt cx="0" cy="0"/>
        </a:xfrm>
      </p:grpSpPr>
      <p:sp>
        <p:nvSpPr>
          <p:cNvPr id="262" name="Google Shape;262;g25db78d7008_0_36"/>
          <p:cNvSpPr txBox="1"/>
          <p:nvPr/>
        </p:nvSpPr>
        <p:spPr>
          <a:xfrm>
            <a:off x="364875" y="3156700"/>
            <a:ext cx="6750300" cy="492600"/>
          </a:xfrm>
          <a:prstGeom prst="rect">
            <a:avLst/>
          </a:prstGeom>
          <a:noFill/>
          <a:ln>
            <a:noFill/>
          </a:ln>
        </p:spPr>
        <p:txBody>
          <a:bodyPr anchorCtr="0" anchor="b"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b="1" lang="en" sz="2000">
                <a:solidFill>
                  <a:schemeClr val="lt1"/>
                </a:solidFill>
                <a:latin typeface="Inter"/>
                <a:ea typeface="Inter"/>
                <a:cs typeface="Inter"/>
                <a:sym typeface="Inter"/>
              </a:rPr>
              <a:t>PAGE LAYOUT AND VISUAL DESIGN</a:t>
            </a:r>
            <a:endParaRPr b="1" sz="2000">
              <a:solidFill>
                <a:schemeClr val="lt1"/>
              </a:solidFill>
              <a:latin typeface="Inter"/>
              <a:ea typeface="Inter"/>
              <a:cs typeface="Inter"/>
              <a:sym typeface="Inter"/>
            </a:endParaRPr>
          </a:p>
        </p:txBody>
      </p:sp>
      <p:sp>
        <p:nvSpPr>
          <p:cNvPr id="263" name="Google Shape;263;g25db78d7008_0_36"/>
          <p:cNvSpPr txBox="1"/>
          <p:nvPr/>
        </p:nvSpPr>
        <p:spPr>
          <a:xfrm>
            <a:off x="364875" y="3649300"/>
            <a:ext cx="6682500" cy="800400"/>
          </a:xfrm>
          <a:prstGeom prst="rect">
            <a:avLst/>
          </a:prstGeom>
          <a:noFill/>
          <a:ln>
            <a:noFill/>
          </a:ln>
        </p:spPr>
        <p:txBody>
          <a:bodyPr anchorCtr="0" anchor="b" bIns="91425" lIns="91425" spcFirstLastPara="1" rIns="91425" wrap="square" tIns="91425">
            <a:spAutoFit/>
          </a:bodyPr>
          <a:lstStyle/>
          <a:p>
            <a:pPr indent="0" lvl="0" marL="0" rtl="0" algn="l">
              <a:lnSpc>
                <a:spcPct val="150000"/>
              </a:lnSpc>
              <a:spcBef>
                <a:spcPts val="0"/>
              </a:spcBef>
              <a:spcAft>
                <a:spcPts val="0"/>
              </a:spcAft>
              <a:buClr>
                <a:schemeClr val="dk1"/>
              </a:buClr>
              <a:buSzPts val="1100"/>
              <a:buFont typeface="Arial"/>
              <a:buNone/>
            </a:pPr>
            <a:r>
              <a:rPr lang="en" sz="1000">
                <a:solidFill>
                  <a:schemeClr val="lt1"/>
                </a:solidFill>
                <a:latin typeface="IBM Plex Sans"/>
                <a:ea typeface="IBM Plex Sans"/>
                <a:cs typeface="IBM Plex Sans"/>
                <a:sym typeface="IBM Plex Sans"/>
              </a:rPr>
              <a:t>The checkpoints in this area ask if the dialogue is aesthetic and minimalist. Appropriate visual design means that the fonts, icons, colours and layout help the customer complete common tasks and that pages do not contain information that is irrelevant or rarely needed.</a:t>
            </a:r>
            <a:endParaRPr sz="1000">
              <a:solidFill>
                <a:schemeClr val="lt1"/>
              </a:solidFill>
              <a:latin typeface="IBM Plex Sans"/>
              <a:ea typeface="IBM Plex Sans"/>
              <a:cs typeface="IBM Plex Sans"/>
              <a:sym typeface="IBM Plex Sans"/>
            </a:endParaRPr>
          </a:p>
        </p:txBody>
      </p:sp>
      <p:pic>
        <p:nvPicPr>
          <p:cNvPr id="264" name="Google Shape;264;g25db78d7008_0_36"/>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
        <p:nvSpPr>
          <p:cNvPr id="265" name="Google Shape;265;g25db78d7008_0_36"/>
          <p:cNvSpPr txBox="1"/>
          <p:nvPr/>
        </p:nvSpPr>
        <p:spPr>
          <a:xfrm>
            <a:off x="364875" y="500750"/>
            <a:ext cx="1927800" cy="515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ARRAKIS</a:t>
            </a:r>
            <a:r>
              <a:rPr b="1" i="0" lang="en" sz="1000" u="none" cap="none" strike="noStrike">
                <a:solidFill>
                  <a:srgbClr val="B78CF8"/>
                </a:solidFill>
                <a:latin typeface="IBM Plex Sans"/>
                <a:ea typeface="IBM Plex Sans"/>
                <a:cs typeface="IBM Plex Sans"/>
                <a:sym typeface="IBM Plex Sans"/>
              </a:rPr>
              <a:t> FINANCE</a:t>
            </a:r>
            <a:r>
              <a:rPr b="0" i="0" lang="en" sz="1000" u="none" cap="none" strike="noStrike">
                <a:solidFill>
                  <a:srgbClr val="B78CF8"/>
                </a:solidFill>
                <a:latin typeface="IBM Plex Sans"/>
                <a:ea typeface="IBM Plex Sans"/>
                <a:cs typeface="IBM Plex Sans"/>
                <a:sym typeface="IBM Plex Sans"/>
              </a:rPr>
              <a:t> </a:t>
            </a:r>
            <a:endParaRPr b="0" i="0" sz="1000" u="none" cap="none" strike="noStrike">
              <a:solidFill>
                <a:srgbClr val="B78CF8"/>
              </a:solidFill>
              <a:latin typeface="IBM Plex Sans"/>
              <a:ea typeface="IBM Plex Sans"/>
              <a:cs typeface="IBM Plex Sans"/>
              <a:sym typeface="IBM Plex Sans"/>
            </a:endParaRPr>
          </a:p>
          <a:p>
            <a:pPr indent="0" lvl="0" marL="0" marR="0" rtl="0" algn="l">
              <a:lnSpc>
                <a:spcPct val="115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69" name="Shape 269"/>
        <p:cNvGrpSpPr/>
        <p:nvPr/>
      </p:nvGrpSpPr>
      <p:grpSpPr>
        <a:xfrm>
          <a:off x="0" y="0"/>
          <a:ext cx="0" cy="0"/>
          <a:chOff x="0" y="0"/>
          <a:chExt cx="0" cy="0"/>
        </a:xfrm>
      </p:grpSpPr>
      <p:sp>
        <p:nvSpPr>
          <p:cNvPr id="270" name="Google Shape;270;g23bd825c301_0_75"/>
          <p:cNvSpPr txBox="1"/>
          <p:nvPr/>
        </p:nvSpPr>
        <p:spPr>
          <a:xfrm>
            <a:off x="256032" y="585216"/>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i="0" lang="en" sz="1200" u="none" cap="none" strike="noStrike">
                <a:solidFill>
                  <a:schemeClr val="accent4"/>
                </a:solidFill>
                <a:latin typeface="Inter"/>
                <a:ea typeface="Inter"/>
                <a:cs typeface="Inter"/>
                <a:sym typeface="Inter"/>
              </a:rPr>
              <a:t>(MEDIUM)</a:t>
            </a:r>
            <a:endParaRPr b="0" i="0" sz="1200" u="none" cap="none" strike="noStrike">
              <a:solidFill>
                <a:schemeClr val="accent4"/>
              </a:solidFill>
              <a:latin typeface="Inter"/>
              <a:ea typeface="Inter"/>
              <a:cs typeface="Inter"/>
              <a:sym typeface="Inter"/>
            </a:endParaRPr>
          </a:p>
        </p:txBody>
      </p:sp>
      <p:sp>
        <p:nvSpPr>
          <p:cNvPr id="271" name="Google Shape;271;g23bd825c301_0_75"/>
          <p:cNvSpPr txBox="1"/>
          <p:nvPr/>
        </p:nvSpPr>
        <p:spPr>
          <a:xfrm>
            <a:off x="256032" y="915570"/>
            <a:ext cx="4359300" cy="30708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Some elements lacks adherence to an underlying grid, resulting in a lack of alignment for items and widgets both horizontally and vertically across pages. This absence of a consistent grid structure may contribute to visual clutter, uneven spacing, and an overall disjointed appearance, negatively impacting the platform's visual cohesiveness and user experience.</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Some </a:t>
            </a:r>
            <a:r>
              <a:rPr lang="en" sz="1000">
                <a:solidFill>
                  <a:schemeClr val="dk2"/>
                </a:solidFill>
                <a:latin typeface="IBM Plex Sans"/>
                <a:ea typeface="IBM Plex Sans"/>
                <a:cs typeface="IBM Plex Sans"/>
                <a:sym typeface="IBM Plex Sans"/>
              </a:rPr>
              <a:t>elements</a:t>
            </a:r>
            <a:r>
              <a:rPr lang="en" sz="1000">
                <a:solidFill>
                  <a:schemeClr val="dk2"/>
                </a:solidFill>
                <a:latin typeface="IBM Plex Sans"/>
                <a:ea typeface="IBM Plex Sans"/>
                <a:cs typeface="IBM Plex Sans"/>
                <a:sym typeface="IBM Plex Sans"/>
              </a:rPr>
              <a:t> lack meaningful labels, and appropriate use of borders and white space to help users identify a set of items as a discrete functional block. This deficiency in visual cues compromises the user's ability to quickly grasp the structure and purpose of different content blocks, hindering overall comprehension and navigation.</a:t>
            </a:r>
            <a:endParaRPr b="0" i="0" sz="1000" u="none" cap="none" strike="noStrike">
              <a:solidFill>
                <a:schemeClr val="dk2"/>
              </a:solidFill>
              <a:latin typeface="IBM Plex Sans"/>
              <a:ea typeface="IBM Plex Sans"/>
              <a:cs typeface="IBM Plex Sans"/>
              <a:sym typeface="IBM Plex Sans"/>
            </a:endParaRPr>
          </a:p>
        </p:txBody>
      </p:sp>
      <p:sp>
        <p:nvSpPr>
          <p:cNvPr id="272" name="Google Shape;272;g23bd825c301_0_75"/>
          <p:cNvSpPr txBox="1"/>
          <p:nvPr/>
        </p:nvSpPr>
        <p:spPr>
          <a:xfrm>
            <a:off x="4846359"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0" i="0" sz="1200" u="none" cap="none" strike="noStrike">
              <a:solidFill>
                <a:schemeClr val="dk1"/>
              </a:solidFill>
              <a:latin typeface="Inter"/>
              <a:ea typeface="Inter"/>
              <a:cs typeface="Inter"/>
              <a:sym typeface="Inter"/>
            </a:endParaRPr>
          </a:p>
        </p:txBody>
      </p:sp>
      <p:sp>
        <p:nvSpPr>
          <p:cNvPr id="273" name="Google Shape;273;g23bd825c301_0_75"/>
          <p:cNvSpPr txBox="1"/>
          <p:nvPr/>
        </p:nvSpPr>
        <p:spPr>
          <a:xfrm>
            <a:off x="4684050" y="914400"/>
            <a:ext cx="4359300" cy="30324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Grid System Implementation: Establish and implement a robust grid system that guides the layout of pages. This grid should define both horizontal and vertical alignments, providing a structured framework for placing elements consistently across the platform.</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Consistent Margins and Padding: Ensure uniform margins and padding around elements to maintain a visually pleasing and well-organized layout. Consistency in spacing contributes to a harmonious design and facilitates a more predictable user experience.</a:t>
            </a:r>
            <a:endParaRPr sz="1000">
              <a:solidFill>
                <a:schemeClr val="dk2"/>
              </a:solidFill>
              <a:latin typeface="IBM Plex Sans"/>
              <a:ea typeface="IBM Plex Sans"/>
              <a:cs typeface="IBM Plex Sans"/>
              <a:sym typeface="IBM Plex Sans"/>
            </a:endParaRPr>
          </a:p>
          <a:p>
            <a:pPr indent="0" lvl="0" marL="0" marR="0" rtl="0" algn="l">
              <a:lnSpc>
                <a:spcPct val="150000"/>
              </a:lnSpc>
              <a:spcBef>
                <a:spcPts val="1500"/>
              </a:spcBef>
              <a:spcAft>
                <a:spcPts val="0"/>
              </a:spcAft>
              <a:buNone/>
            </a:pPr>
            <a:r>
              <a:t/>
            </a:r>
            <a:endParaRPr sz="1000">
              <a:solidFill>
                <a:schemeClr val="dk2"/>
              </a:solidFill>
              <a:latin typeface="IBM Plex Sans"/>
              <a:ea typeface="IBM Plex Sans"/>
              <a:cs typeface="IBM Plex Sans"/>
              <a:sym typeface="IBM Plex Sans"/>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77" name="Shape 277"/>
        <p:cNvGrpSpPr/>
        <p:nvPr/>
      </p:nvGrpSpPr>
      <p:grpSpPr>
        <a:xfrm>
          <a:off x="0" y="0"/>
          <a:ext cx="0" cy="0"/>
          <a:chOff x="0" y="0"/>
          <a:chExt cx="0" cy="0"/>
        </a:xfrm>
      </p:grpSpPr>
      <p:pic>
        <p:nvPicPr>
          <p:cNvPr id="278" name="Google Shape;278;g2b193e0fc2f_0_71"/>
          <p:cNvPicPr preferRelativeResize="0"/>
          <p:nvPr/>
        </p:nvPicPr>
        <p:blipFill rotWithShape="1">
          <a:blip r:embed="rId3">
            <a:alphaModFix/>
          </a:blip>
          <a:srcRect b="4027" l="0" r="0" t="4027"/>
          <a:stretch/>
        </p:blipFill>
        <p:spPr>
          <a:xfrm>
            <a:off x="495100" y="227314"/>
            <a:ext cx="8153798" cy="3431922"/>
          </a:xfrm>
          <a:prstGeom prst="rect">
            <a:avLst/>
          </a:prstGeom>
          <a:noFill/>
          <a:ln>
            <a:noFill/>
          </a:ln>
        </p:spPr>
      </p:pic>
      <p:sp>
        <p:nvSpPr>
          <p:cNvPr id="279" name="Google Shape;279;g2b193e0fc2f_0_71"/>
          <p:cNvSpPr txBox="1"/>
          <p:nvPr/>
        </p:nvSpPr>
        <p:spPr>
          <a:xfrm>
            <a:off x="495150" y="3805900"/>
            <a:ext cx="81537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1500"/>
              </a:spcBef>
              <a:spcAft>
                <a:spcPts val="1500"/>
              </a:spcAft>
              <a:buClr>
                <a:srgbClr val="000000"/>
              </a:buClr>
              <a:buSzPts val="1200"/>
              <a:buFont typeface="Arial"/>
              <a:buNone/>
            </a:pPr>
            <a:r>
              <a:rPr i="1" lang="en" sz="1000">
                <a:solidFill>
                  <a:schemeClr val="dk2"/>
                </a:solidFill>
                <a:latin typeface="IBM Plex Sans"/>
                <a:ea typeface="IBM Plex Sans"/>
                <a:cs typeface="IBM Plex Sans"/>
                <a:sym typeface="IBM Plex Sans"/>
              </a:rPr>
              <a:t>Input field has V</a:t>
            </a:r>
            <a:r>
              <a:rPr i="1" lang="en" sz="1000">
                <a:solidFill>
                  <a:schemeClr val="dk2"/>
                </a:solidFill>
                <a:latin typeface="IBM Plex Sans"/>
                <a:ea typeface="IBM Plex Sans"/>
                <a:cs typeface="IBM Plex Sans"/>
                <a:sym typeface="IBM Plex Sans"/>
              </a:rPr>
              <a:t>isual clutter, padding with margin spacing, and an overall disjointed appearance.</a:t>
            </a:r>
            <a:endParaRPr b="0" i="1"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87" name="Shape 87"/>
        <p:cNvGrpSpPr/>
        <p:nvPr/>
      </p:nvGrpSpPr>
      <p:grpSpPr>
        <a:xfrm>
          <a:off x="0" y="0"/>
          <a:ext cx="0" cy="0"/>
          <a:chOff x="0" y="0"/>
          <a:chExt cx="0" cy="0"/>
        </a:xfrm>
      </p:grpSpPr>
      <p:sp>
        <p:nvSpPr>
          <p:cNvPr id="88" name="Google Shape;88;g25d575245ef_0_15"/>
          <p:cNvSpPr txBox="1"/>
          <p:nvPr/>
        </p:nvSpPr>
        <p:spPr>
          <a:xfrm>
            <a:off x="274650" y="3791525"/>
            <a:ext cx="46680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chemeClr val="dk1"/>
              </a:buClr>
              <a:buSzPts val="2800"/>
              <a:buFont typeface="Arial"/>
              <a:buNone/>
            </a:pPr>
            <a:r>
              <a:rPr b="1" i="0" lang="en" sz="3600" u="none" cap="none" strike="noStrike">
                <a:solidFill>
                  <a:schemeClr val="lt1"/>
                </a:solidFill>
                <a:latin typeface="Inter"/>
                <a:ea typeface="Inter"/>
                <a:cs typeface="Inter"/>
                <a:sym typeface="Inter"/>
              </a:rPr>
              <a:t>INTRODUCTION</a:t>
            </a:r>
            <a:endParaRPr b="1" i="0" sz="3600" u="none" cap="none" strike="noStrike">
              <a:solidFill>
                <a:srgbClr val="FED670"/>
              </a:solidFill>
              <a:latin typeface="Inter"/>
              <a:ea typeface="Inter"/>
              <a:cs typeface="Inter"/>
              <a:sym typeface="Inter"/>
            </a:endParaRPr>
          </a:p>
        </p:txBody>
      </p:sp>
      <p:sp>
        <p:nvSpPr>
          <p:cNvPr id="89" name="Google Shape;89;g25d575245ef_0_15"/>
          <p:cNvSpPr txBox="1"/>
          <p:nvPr/>
        </p:nvSpPr>
        <p:spPr>
          <a:xfrm>
            <a:off x="364875" y="500750"/>
            <a:ext cx="1927800" cy="515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ARRAKIS</a:t>
            </a:r>
            <a:r>
              <a:rPr b="1" i="0" lang="en" sz="1000" u="none" cap="none" strike="noStrike">
                <a:solidFill>
                  <a:srgbClr val="B78CF8"/>
                </a:solidFill>
                <a:latin typeface="IBM Plex Sans"/>
                <a:ea typeface="IBM Plex Sans"/>
                <a:cs typeface="IBM Plex Sans"/>
                <a:sym typeface="IBM Plex Sans"/>
              </a:rPr>
              <a:t> FINANCE</a:t>
            </a:r>
            <a:r>
              <a:rPr b="0" i="0" lang="en" sz="1000" u="none" cap="none" strike="noStrike">
                <a:solidFill>
                  <a:srgbClr val="B78CF8"/>
                </a:solidFill>
                <a:latin typeface="IBM Plex Sans"/>
                <a:ea typeface="IBM Plex Sans"/>
                <a:cs typeface="IBM Plex Sans"/>
                <a:sym typeface="IBM Plex Sans"/>
              </a:rPr>
              <a:t> </a:t>
            </a:r>
            <a:endParaRPr b="0" i="0" sz="1000" u="none" cap="none" strike="noStrike">
              <a:solidFill>
                <a:srgbClr val="B78CF8"/>
              </a:solidFill>
              <a:latin typeface="IBM Plex Sans"/>
              <a:ea typeface="IBM Plex Sans"/>
              <a:cs typeface="IBM Plex Sans"/>
              <a:sym typeface="IBM Plex Sans"/>
            </a:endParaRPr>
          </a:p>
          <a:p>
            <a:pPr indent="0" lvl="0" marL="0" marR="0" rtl="0" algn="l">
              <a:lnSpc>
                <a:spcPct val="115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pic>
        <p:nvPicPr>
          <p:cNvPr id="90" name="Google Shape;90;g25d575245ef_0_15"/>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83" name="Shape 283"/>
        <p:cNvGrpSpPr/>
        <p:nvPr/>
      </p:nvGrpSpPr>
      <p:grpSpPr>
        <a:xfrm>
          <a:off x="0" y="0"/>
          <a:ext cx="0" cy="0"/>
          <a:chOff x="0" y="0"/>
          <a:chExt cx="0" cy="0"/>
        </a:xfrm>
      </p:grpSpPr>
      <p:pic>
        <p:nvPicPr>
          <p:cNvPr id="284" name="Google Shape;284;g2b193e0fc2f_0_77"/>
          <p:cNvPicPr preferRelativeResize="0"/>
          <p:nvPr/>
        </p:nvPicPr>
        <p:blipFill rotWithShape="1">
          <a:blip r:embed="rId3">
            <a:alphaModFix/>
          </a:blip>
          <a:srcRect b="24919" l="0" r="0" t="24919"/>
          <a:stretch/>
        </p:blipFill>
        <p:spPr>
          <a:xfrm>
            <a:off x="495100" y="227314"/>
            <a:ext cx="8153798" cy="3431922"/>
          </a:xfrm>
          <a:prstGeom prst="rect">
            <a:avLst/>
          </a:prstGeom>
          <a:noFill/>
          <a:ln>
            <a:noFill/>
          </a:ln>
        </p:spPr>
      </p:pic>
      <p:sp>
        <p:nvSpPr>
          <p:cNvPr id="285" name="Google Shape;285;g2b193e0fc2f_0_77"/>
          <p:cNvSpPr txBox="1"/>
          <p:nvPr/>
        </p:nvSpPr>
        <p:spPr>
          <a:xfrm>
            <a:off x="495150" y="3805900"/>
            <a:ext cx="81537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1500"/>
              </a:spcBef>
              <a:spcAft>
                <a:spcPts val="1500"/>
              </a:spcAft>
              <a:buClr>
                <a:srgbClr val="000000"/>
              </a:buClr>
              <a:buSzPts val="1200"/>
              <a:buFont typeface="Arial"/>
              <a:buNone/>
            </a:pPr>
            <a:r>
              <a:rPr i="1" lang="en" sz="1000">
                <a:solidFill>
                  <a:schemeClr val="dk2"/>
                </a:solidFill>
                <a:latin typeface="IBM Plex Sans"/>
                <a:ea typeface="IBM Plex Sans"/>
                <a:cs typeface="IBM Plex Sans"/>
                <a:sym typeface="IBM Plex Sans"/>
              </a:rPr>
              <a:t>Input field has Visual clutter, padding with margin spacing, and an overall disjointed appearance.</a:t>
            </a:r>
            <a:endParaRPr b="0" i="1"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289" name="Shape 289"/>
        <p:cNvGrpSpPr/>
        <p:nvPr/>
      </p:nvGrpSpPr>
      <p:grpSpPr>
        <a:xfrm>
          <a:off x="0" y="0"/>
          <a:ext cx="0" cy="0"/>
          <a:chOff x="0" y="0"/>
          <a:chExt cx="0" cy="0"/>
        </a:xfrm>
      </p:grpSpPr>
      <p:sp>
        <p:nvSpPr>
          <p:cNvPr id="290" name="Google Shape;290;g2b193e0fc2f_0_50"/>
          <p:cNvSpPr txBox="1"/>
          <p:nvPr/>
        </p:nvSpPr>
        <p:spPr>
          <a:xfrm>
            <a:off x="364875" y="3156700"/>
            <a:ext cx="6750300" cy="492600"/>
          </a:xfrm>
          <a:prstGeom prst="rect">
            <a:avLst/>
          </a:prstGeom>
          <a:noFill/>
          <a:ln>
            <a:noFill/>
          </a:ln>
        </p:spPr>
        <p:txBody>
          <a:bodyPr anchorCtr="0" anchor="b" bIns="91425" lIns="91425"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rPr b="1" i="0" lang="en" sz="2000" u="none" cap="none" strike="noStrike">
                <a:solidFill>
                  <a:schemeClr val="lt1"/>
                </a:solidFill>
                <a:latin typeface="Inter"/>
                <a:ea typeface="Inter"/>
                <a:cs typeface="Inter"/>
                <a:sym typeface="Inter"/>
              </a:rPr>
              <a:t>SEARCH USABILITY</a:t>
            </a:r>
            <a:endParaRPr b="1" i="0" sz="2000" u="none" cap="none" strike="noStrike">
              <a:solidFill>
                <a:schemeClr val="lt1"/>
              </a:solidFill>
              <a:latin typeface="Inter"/>
              <a:ea typeface="Inter"/>
              <a:cs typeface="Inter"/>
              <a:sym typeface="Inter"/>
            </a:endParaRPr>
          </a:p>
        </p:txBody>
      </p:sp>
      <p:sp>
        <p:nvSpPr>
          <p:cNvPr id="291" name="Google Shape;291;g2b193e0fc2f_0_50"/>
          <p:cNvSpPr txBox="1"/>
          <p:nvPr/>
        </p:nvSpPr>
        <p:spPr>
          <a:xfrm>
            <a:off x="364875" y="3649300"/>
            <a:ext cx="6682500" cy="1031400"/>
          </a:xfrm>
          <a:prstGeom prst="rect">
            <a:avLst/>
          </a:prstGeom>
          <a:noFill/>
          <a:ln>
            <a:noFill/>
          </a:ln>
        </p:spPr>
        <p:txBody>
          <a:bodyPr anchorCtr="0" anchor="b" bIns="91425" lIns="91425" spcFirstLastPara="1" rIns="91425" wrap="square" tIns="91425">
            <a:spAutoFit/>
          </a:bodyPr>
          <a:lstStyle/>
          <a:p>
            <a:pPr indent="0" lvl="0" marL="0" marR="0" rtl="0" algn="l">
              <a:lnSpc>
                <a:spcPct val="150000"/>
              </a:lnSpc>
              <a:spcBef>
                <a:spcPts val="0"/>
              </a:spcBef>
              <a:spcAft>
                <a:spcPts val="0"/>
              </a:spcAft>
              <a:buClr>
                <a:schemeClr val="dk1"/>
              </a:buClr>
              <a:buSzPts val="1100"/>
              <a:buFont typeface="Arial"/>
              <a:buNone/>
            </a:pPr>
            <a:r>
              <a:rPr b="0" i="0" lang="en" sz="1000" u="none" cap="none" strike="noStrike">
                <a:solidFill>
                  <a:schemeClr val="lt1"/>
                </a:solidFill>
                <a:latin typeface="IBM Plex Sans"/>
                <a:ea typeface="IBM Plex Sans"/>
                <a:cs typeface="IBM Plex Sans"/>
                <a:sym typeface="IBM Plex Sans"/>
              </a:rPr>
              <a:t>Search is one of the dominant ways that many customers interact with web sites. A good search engine needs to acknowledge the 'human' side of searching, which means dealing with spelling errors and synonyms (such as 'laptop' for 'notebook'). Google has set the standard for how search should look and behave, and many of these guidelines are based on this best practice.</a:t>
            </a:r>
            <a:endParaRPr b="0" i="0" sz="1000" u="none" cap="none" strike="noStrike">
              <a:solidFill>
                <a:schemeClr val="lt1"/>
              </a:solidFill>
              <a:latin typeface="IBM Plex Sans"/>
              <a:ea typeface="IBM Plex Sans"/>
              <a:cs typeface="IBM Plex Sans"/>
              <a:sym typeface="IBM Plex Sans"/>
            </a:endParaRPr>
          </a:p>
        </p:txBody>
      </p:sp>
      <p:pic>
        <p:nvPicPr>
          <p:cNvPr id="292" name="Google Shape;292;g2b193e0fc2f_0_50"/>
          <p:cNvPicPr preferRelativeResize="0"/>
          <p:nvPr/>
        </p:nvPicPr>
        <p:blipFill rotWithShape="1">
          <a:blip r:embed="rId3">
            <a:alphaModFix/>
          </a:blip>
          <a:srcRect b="0" l="49217" r="-5" t="0"/>
          <a:stretch/>
        </p:blipFill>
        <p:spPr>
          <a:xfrm>
            <a:off x="7261399" y="0"/>
            <a:ext cx="1882601" cy="5143501"/>
          </a:xfrm>
          <a:prstGeom prst="rect">
            <a:avLst/>
          </a:prstGeom>
          <a:noFill/>
          <a:ln>
            <a:noFill/>
          </a:ln>
        </p:spPr>
      </p:pic>
      <p:sp>
        <p:nvSpPr>
          <p:cNvPr id="293" name="Google Shape;293;g2b193e0fc2f_0_50"/>
          <p:cNvSpPr txBox="1"/>
          <p:nvPr/>
        </p:nvSpPr>
        <p:spPr>
          <a:xfrm>
            <a:off x="364875" y="500750"/>
            <a:ext cx="1927800" cy="515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ARRAKIS</a:t>
            </a:r>
            <a:r>
              <a:rPr b="1" i="0" lang="en" sz="1000" u="none" cap="none" strike="noStrike">
                <a:solidFill>
                  <a:srgbClr val="B78CF8"/>
                </a:solidFill>
                <a:latin typeface="IBM Plex Sans"/>
                <a:ea typeface="IBM Plex Sans"/>
                <a:cs typeface="IBM Plex Sans"/>
                <a:sym typeface="IBM Plex Sans"/>
              </a:rPr>
              <a:t> FINANCE</a:t>
            </a:r>
            <a:r>
              <a:rPr b="0" i="0" lang="en" sz="1000" u="none" cap="none" strike="noStrike">
                <a:solidFill>
                  <a:srgbClr val="B78CF8"/>
                </a:solidFill>
                <a:latin typeface="IBM Plex Sans"/>
                <a:ea typeface="IBM Plex Sans"/>
                <a:cs typeface="IBM Plex Sans"/>
                <a:sym typeface="IBM Plex Sans"/>
              </a:rPr>
              <a:t> </a:t>
            </a:r>
            <a:endParaRPr b="0" i="0" sz="1000" u="none" cap="none" strike="noStrike">
              <a:solidFill>
                <a:srgbClr val="B78CF8"/>
              </a:solidFill>
              <a:latin typeface="IBM Plex Sans"/>
              <a:ea typeface="IBM Plex Sans"/>
              <a:cs typeface="IBM Plex Sans"/>
              <a:sym typeface="IBM Plex Sans"/>
            </a:endParaRPr>
          </a:p>
          <a:p>
            <a:pPr indent="0" lvl="0" marL="0" marR="0" rtl="0" algn="l">
              <a:lnSpc>
                <a:spcPct val="115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97" name="Shape 297"/>
        <p:cNvGrpSpPr/>
        <p:nvPr/>
      </p:nvGrpSpPr>
      <p:grpSpPr>
        <a:xfrm>
          <a:off x="0" y="0"/>
          <a:ext cx="0" cy="0"/>
          <a:chOff x="0" y="0"/>
          <a:chExt cx="0" cy="0"/>
        </a:xfrm>
      </p:grpSpPr>
      <p:sp>
        <p:nvSpPr>
          <p:cNvPr id="298" name="Google Shape;298;g2b193e0fc2f_0_60"/>
          <p:cNvSpPr txBox="1"/>
          <p:nvPr/>
        </p:nvSpPr>
        <p:spPr>
          <a:xfrm>
            <a:off x="256032" y="585216"/>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i="0" lang="en" sz="1200" u="none" cap="none" strike="noStrike">
                <a:solidFill>
                  <a:schemeClr val="accent4"/>
                </a:solidFill>
                <a:latin typeface="Inter"/>
                <a:ea typeface="Inter"/>
                <a:cs typeface="Inter"/>
                <a:sym typeface="Inter"/>
              </a:rPr>
              <a:t>(MEDIUM)</a:t>
            </a:r>
            <a:endParaRPr b="0" i="0" sz="1200" u="none" cap="none" strike="noStrike">
              <a:solidFill>
                <a:schemeClr val="accent4"/>
              </a:solidFill>
              <a:latin typeface="Inter"/>
              <a:ea typeface="Inter"/>
              <a:cs typeface="Inter"/>
              <a:sym typeface="Inter"/>
            </a:endParaRPr>
          </a:p>
        </p:txBody>
      </p:sp>
      <p:sp>
        <p:nvSpPr>
          <p:cNvPr id="299" name="Google Shape;299;g2b193e0fc2f_0_60"/>
          <p:cNvSpPr txBox="1"/>
          <p:nvPr/>
        </p:nvSpPr>
        <p:spPr>
          <a:xfrm>
            <a:off x="256032" y="915570"/>
            <a:ext cx="4359300" cy="32631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1500"/>
              </a:spcBef>
              <a:spcAft>
                <a:spcPts val="0"/>
              </a:spcAft>
              <a:buClr>
                <a:schemeClr val="dk2"/>
              </a:buClr>
              <a:buSzPts val="1000"/>
              <a:buFont typeface="IBM Plex Sans"/>
              <a:buChar char="●"/>
            </a:pPr>
            <a:r>
              <a:rPr b="0" i="0" lang="en" sz="1000" u="none" cap="none" strike="noStrike">
                <a:solidFill>
                  <a:schemeClr val="dk2"/>
                </a:solidFill>
                <a:latin typeface="IBM Plex Sans"/>
                <a:ea typeface="IBM Plex Sans"/>
                <a:cs typeface="IBM Plex Sans"/>
                <a:sym typeface="IBM Plex Sans"/>
              </a:rPr>
              <a:t>The platform does not effectively rank search results by relevance, making it challenging for users to find the most relevant content at the top of the results list. Users may have to spend additional time and effort sifting through irrelevant or less useful results, impeding their ability to accomplish their search goals efficiently. </a:t>
            </a:r>
            <a:endParaRPr b="0" i="0" sz="1000" u="none" cap="none" strike="noStrike">
              <a:solidFill>
                <a:schemeClr val="dk2"/>
              </a:solidFill>
              <a:latin typeface="IBM Plex Sans"/>
              <a:ea typeface="IBM Plex Sans"/>
              <a:cs typeface="IBM Plex Sans"/>
              <a:sym typeface="IBM Plex Sans"/>
            </a:endParaRPr>
          </a:p>
          <a:p>
            <a:pPr indent="-292100" lvl="0" marL="45720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current platform lacks clarity on the search results page regarding the number of results retrieved, and there is no provision for users to configure the number of results per page. This deficiency diminishes user control and comprehension, impacting the overall search experience.</a:t>
            </a:r>
            <a:endParaRPr sz="1000">
              <a:solidFill>
                <a:schemeClr val="dk2"/>
              </a:solidFill>
              <a:latin typeface="IBM Plex Sans"/>
              <a:ea typeface="IBM Plex Sans"/>
              <a:cs typeface="IBM Plex Sans"/>
              <a:sym typeface="IBM Plex Sans"/>
            </a:endParaRPr>
          </a:p>
          <a:p>
            <a:pPr indent="0" lvl="0" marL="457200" marR="0" rtl="0" algn="l">
              <a:lnSpc>
                <a:spcPct val="150000"/>
              </a:lnSpc>
              <a:spcBef>
                <a:spcPts val="1500"/>
              </a:spcBef>
              <a:spcAft>
                <a:spcPts val="0"/>
              </a:spcAft>
              <a:buNone/>
            </a:pPr>
            <a:r>
              <a:t/>
            </a:r>
            <a:endParaRPr sz="1000">
              <a:solidFill>
                <a:schemeClr val="dk2"/>
              </a:solidFill>
              <a:latin typeface="IBM Plex Sans"/>
              <a:ea typeface="IBM Plex Sans"/>
              <a:cs typeface="IBM Plex Sans"/>
              <a:sym typeface="IBM Plex Sans"/>
            </a:endParaRPr>
          </a:p>
        </p:txBody>
      </p:sp>
      <p:sp>
        <p:nvSpPr>
          <p:cNvPr id="300" name="Google Shape;300;g2b193e0fc2f_0_60"/>
          <p:cNvSpPr txBox="1"/>
          <p:nvPr/>
        </p:nvSpPr>
        <p:spPr>
          <a:xfrm>
            <a:off x="4846359"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0" i="0" sz="1200" u="none" cap="none" strike="noStrike">
              <a:solidFill>
                <a:schemeClr val="dk1"/>
              </a:solidFill>
              <a:latin typeface="Inter"/>
              <a:ea typeface="Inter"/>
              <a:cs typeface="Inter"/>
              <a:sym typeface="Inter"/>
            </a:endParaRPr>
          </a:p>
        </p:txBody>
      </p:sp>
      <p:sp>
        <p:nvSpPr>
          <p:cNvPr id="301" name="Google Shape;301;g2b193e0fc2f_0_60"/>
          <p:cNvSpPr txBox="1"/>
          <p:nvPr/>
        </p:nvSpPr>
        <p:spPr>
          <a:xfrm>
            <a:off x="4684050" y="914400"/>
            <a:ext cx="4359300" cy="23781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1500"/>
              </a:spcBef>
              <a:spcAft>
                <a:spcPts val="0"/>
              </a:spcAft>
              <a:buClr>
                <a:schemeClr val="dk2"/>
              </a:buClr>
              <a:buSzPts val="1000"/>
              <a:buFont typeface="IBM Plex Sans"/>
              <a:buChar char="●"/>
            </a:pPr>
            <a:r>
              <a:rPr b="0" i="0" lang="en" sz="1000" u="none" cap="none" strike="noStrike">
                <a:solidFill>
                  <a:schemeClr val="dk2"/>
                </a:solidFill>
                <a:latin typeface="IBM Plex Sans"/>
                <a:ea typeface="IBM Plex Sans"/>
                <a:cs typeface="IBM Plex Sans"/>
                <a:sym typeface="IBM Plex Sans"/>
              </a:rPr>
              <a:t>Present search results in a clear, organized manner that allows users to quickly scan and evaluate the relevance of each result. Provide essential information such as titles, summaries, and relevant metadata to assist users in understanding the content before clicking on a result.</a:t>
            </a:r>
            <a:endParaRPr b="0" i="0" sz="1000" u="none" cap="none" strike="noStrike">
              <a:solidFill>
                <a:schemeClr val="dk2"/>
              </a:solidFill>
              <a:latin typeface="IBM Plex Sans"/>
              <a:ea typeface="IBM Plex Sans"/>
              <a:cs typeface="IBM Plex Sans"/>
              <a:sym typeface="IBM Plex Sans"/>
            </a:endParaRPr>
          </a:p>
          <a:p>
            <a:pPr indent="-292100" lvl="0" marL="457200" marR="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Visible Result Count: Display a clear and visible count of the total number of search results on the search results page. This count provides users with an immediate understanding of the scope of their search and aids in managing expectations.</a:t>
            </a:r>
            <a:endParaRPr b="0" i="0"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05" name="Shape 305"/>
        <p:cNvGrpSpPr/>
        <p:nvPr/>
      </p:nvGrpSpPr>
      <p:grpSpPr>
        <a:xfrm>
          <a:off x="0" y="0"/>
          <a:ext cx="0" cy="0"/>
          <a:chOff x="0" y="0"/>
          <a:chExt cx="0" cy="0"/>
        </a:xfrm>
      </p:grpSpPr>
      <p:sp>
        <p:nvSpPr>
          <p:cNvPr id="306" name="Google Shape;306;g23bd825c301_0_84"/>
          <p:cNvSpPr txBox="1"/>
          <p:nvPr/>
        </p:nvSpPr>
        <p:spPr>
          <a:xfrm>
            <a:off x="256032" y="585216"/>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a:t>
            </a:r>
            <a:r>
              <a:rPr b="1" i="0" lang="en" sz="1200" u="none" cap="none" strike="noStrike">
                <a:solidFill>
                  <a:schemeClr val="accent1"/>
                </a:solidFill>
                <a:latin typeface="Inter"/>
                <a:ea typeface="Inter"/>
                <a:cs typeface="Inter"/>
                <a:sym typeface="Inter"/>
              </a:rPr>
              <a:t> (LOW)</a:t>
            </a:r>
            <a:endParaRPr b="0" i="0" sz="1200" u="none" cap="none" strike="noStrike">
              <a:solidFill>
                <a:schemeClr val="accent1"/>
              </a:solidFill>
              <a:latin typeface="Inter"/>
              <a:ea typeface="Inter"/>
              <a:cs typeface="Inter"/>
              <a:sym typeface="Inter"/>
            </a:endParaRPr>
          </a:p>
        </p:txBody>
      </p:sp>
      <p:sp>
        <p:nvSpPr>
          <p:cNvPr id="307" name="Google Shape;307;g23bd825c301_0_84"/>
          <p:cNvSpPr txBox="1"/>
          <p:nvPr/>
        </p:nvSpPr>
        <p:spPr>
          <a:xfrm>
            <a:off x="256032" y="915570"/>
            <a:ext cx="4359300" cy="28398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current platform fails to provide users with helpful suggestions or options when no results are returned from a query. This lack of guidance leaves users stranded without a clear path forward, diminishing the user experience and hindering their ability to refine their search effectively.</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current search functionality on the site lacks an intuitive and user-friendly approach for refining searches, as evidenced by the absence of a prominently featured "revise search" or "refine search" option. This omission hinders users in effectively narrowing down their search criteria, leading to potential frustration and a suboptimal user experience.</a:t>
            </a:r>
            <a:endParaRPr sz="1000">
              <a:solidFill>
                <a:schemeClr val="dk2"/>
              </a:solidFill>
              <a:latin typeface="IBM Plex Sans"/>
              <a:ea typeface="IBM Plex Sans"/>
              <a:cs typeface="IBM Plex Sans"/>
              <a:sym typeface="IBM Plex Sans"/>
            </a:endParaRPr>
          </a:p>
        </p:txBody>
      </p:sp>
      <p:sp>
        <p:nvSpPr>
          <p:cNvPr id="308" name="Google Shape;308;g23bd825c301_0_84"/>
          <p:cNvSpPr txBox="1"/>
          <p:nvPr/>
        </p:nvSpPr>
        <p:spPr>
          <a:xfrm>
            <a:off x="4846359"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0" i="0" sz="1200" u="none" cap="none" strike="noStrike">
              <a:solidFill>
                <a:schemeClr val="dk1"/>
              </a:solidFill>
              <a:latin typeface="Inter"/>
              <a:ea typeface="Inter"/>
              <a:cs typeface="Inter"/>
              <a:sym typeface="Inter"/>
            </a:endParaRPr>
          </a:p>
        </p:txBody>
      </p:sp>
      <p:sp>
        <p:nvSpPr>
          <p:cNvPr id="309" name="Google Shape;309;g23bd825c301_0_84"/>
          <p:cNvSpPr txBox="1"/>
          <p:nvPr/>
        </p:nvSpPr>
        <p:spPr>
          <a:xfrm>
            <a:off x="4684050" y="914400"/>
            <a:ext cx="4359300" cy="21471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Error Messaging with Guidance: Implement informative error messages that not only communicate that no results were found but also offer constructive suggestions on how users can refine or modify their query. The guidance should be specific, addressing potential issues with the user's input.</a:t>
            </a:r>
            <a:endParaRPr b="0" i="0" sz="1000" u="none" cap="none" strike="noStrike">
              <a:solidFill>
                <a:schemeClr val="dk2"/>
              </a:solidFill>
              <a:latin typeface="IBM Plex Sans"/>
              <a:ea typeface="IBM Plex Sans"/>
              <a:cs typeface="IBM Plex Sans"/>
              <a:sym typeface="IBM Plex Sans"/>
            </a:endParaRPr>
          </a:p>
          <a:p>
            <a:pPr indent="-292100" lvl="0" marL="457200" marR="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Ineffective Search Refinement: The absence of a dedicated "revise search" or "refine search" feature limits users' ability to modify and enhance their search queries easily.</a:t>
            </a:r>
            <a:endParaRPr b="0" i="0"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13" name="Shape 313"/>
        <p:cNvGrpSpPr/>
        <p:nvPr/>
      </p:nvGrpSpPr>
      <p:grpSpPr>
        <a:xfrm>
          <a:off x="0" y="0"/>
          <a:ext cx="0" cy="0"/>
          <a:chOff x="0" y="0"/>
          <a:chExt cx="0" cy="0"/>
        </a:xfrm>
      </p:grpSpPr>
      <p:pic>
        <p:nvPicPr>
          <p:cNvPr id="314" name="Google Shape;314;g23bd825c301_21_0"/>
          <p:cNvPicPr preferRelativeResize="0"/>
          <p:nvPr/>
        </p:nvPicPr>
        <p:blipFill rotWithShape="1">
          <a:blip r:embed="rId3">
            <a:alphaModFix/>
          </a:blip>
          <a:srcRect b="9942" l="0" r="0" t="9942"/>
          <a:stretch/>
        </p:blipFill>
        <p:spPr>
          <a:xfrm>
            <a:off x="495100" y="227314"/>
            <a:ext cx="8153801" cy="3431924"/>
          </a:xfrm>
          <a:prstGeom prst="rect">
            <a:avLst/>
          </a:prstGeom>
          <a:noFill/>
          <a:ln>
            <a:noFill/>
          </a:ln>
        </p:spPr>
      </p:pic>
      <p:sp>
        <p:nvSpPr>
          <p:cNvPr id="315" name="Google Shape;315;g23bd825c301_21_0"/>
          <p:cNvSpPr txBox="1"/>
          <p:nvPr/>
        </p:nvSpPr>
        <p:spPr>
          <a:xfrm>
            <a:off x="495150" y="3805900"/>
            <a:ext cx="8153700" cy="5694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1500"/>
              </a:spcBef>
              <a:spcAft>
                <a:spcPts val="1500"/>
              </a:spcAft>
              <a:buClr>
                <a:srgbClr val="000000"/>
              </a:buClr>
              <a:buSzPts val="1200"/>
              <a:buFont typeface="Arial"/>
              <a:buNone/>
            </a:pPr>
            <a:r>
              <a:rPr b="0" i="1" lang="en" sz="1000" u="none" cap="none" strike="noStrike">
                <a:solidFill>
                  <a:schemeClr val="dk2"/>
                </a:solidFill>
                <a:latin typeface="IBM Plex Sans"/>
                <a:ea typeface="IBM Plex Sans"/>
                <a:cs typeface="IBM Plex Sans"/>
                <a:sym typeface="IBM Plex Sans"/>
              </a:rPr>
              <a:t>The search results page does not make it clear how many results were retrieved, and if the number of results per page can be configured by the user. The platform also does not effectively rank search results by relevance.</a:t>
            </a:r>
            <a:endParaRPr b="0" i="1"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19" name="Shape 319"/>
        <p:cNvGrpSpPr/>
        <p:nvPr/>
      </p:nvGrpSpPr>
      <p:grpSpPr>
        <a:xfrm>
          <a:off x="0" y="0"/>
          <a:ext cx="0" cy="0"/>
          <a:chOff x="0" y="0"/>
          <a:chExt cx="0" cy="0"/>
        </a:xfrm>
      </p:grpSpPr>
      <p:pic>
        <p:nvPicPr>
          <p:cNvPr id="320" name="Google Shape;320;g2b193e0fc2f_0_89"/>
          <p:cNvPicPr preferRelativeResize="0"/>
          <p:nvPr/>
        </p:nvPicPr>
        <p:blipFill rotWithShape="1">
          <a:blip r:embed="rId3">
            <a:alphaModFix/>
          </a:blip>
          <a:srcRect b="7388" l="0" r="0" t="7396"/>
          <a:stretch/>
        </p:blipFill>
        <p:spPr>
          <a:xfrm>
            <a:off x="495100" y="227314"/>
            <a:ext cx="8153801" cy="3431924"/>
          </a:xfrm>
          <a:prstGeom prst="rect">
            <a:avLst/>
          </a:prstGeom>
          <a:noFill/>
          <a:ln>
            <a:noFill/>
          </a:ln>
        </p:spPr>
      </p:pic>
      <p:sp>
        <p:nvSpPr>
          <p:cNvPr id="321" name="Google Shape;321;g2b193e0fc2f_0_89"/>
          <p:cNvSpPr txBox="1"/>
          <p:nvPr/>
        </p:nvSpPr>
        <p:spPr>
          <a:xfrm>
            <a:off x="495150" y="3805900"/>
            <a:ext cx="81537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1500"/>
              </a:spcBef>
              <a:spcAft>
                <a:spcPts val="1500"/>
              </a:spcAft>
              <a:buClr>
                <a:srgbClr val="000000"/>
              </a:buClr>
              <a:buSzPts val="1200"/>
              <a:buFont typeface="Arial"/>
              <a:buNone/>
            </a:pPr>
            <a:r>
              <a:rPr i="1" lang="en" sz="1000">
                <a:solidFill>
                  <a:schemeClr val="dk2"/>
                </a:solidFill>
                <a:latin typeface="IBM Plex Sans"/>
                <a:ea typeface="IBM Plex Sans"/>
                <a:cs typeface="IBM Plex Sans"/>
                <a:sym typeface="IBM Plex Sans"/>
              </a:rPr>
              <a:t>The current platform fails to provide users with helpful suggestions or options when no results are returned from a query.</a:t>
            </a:r>
            <a:endParaRPr b="0" i="1"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325" name="Shape 325"/>
        <p:cNvGrpSpPr/>
        <p:nvPr/>
      </p:nvGrpSpPr>
      <p:grpSpPr>
        <a:xfrm>
          <a:off x="0" y="0"/>
          <a:ext cx="0" cy="0"/>
          <a:chOff x="0" y="0"/>
          <a:chExt cx="0" cy="0"/>
        </a:xfrm>
      </p:grpSpPr>
      <p:sp>
        <p:nvSpPr>
          <p:cNvPr id="326" name="Google Shape;326;g25db78d7008_0_43"/>
          <p:cNvSpPr txBox="1"/>
          <p:nvPr/>
        </p:nvSpPr>
        <p:spPr>
          <a:xfrm>
            <a:off x="364875" y="2653875"/>
            <a:ext cx="4846200" cy="800400"/>
          </a:xfrm>
          <a:prstGeom prst="rect">
            <a:avLst/>
          </a:prstGeom>
          <a:noFill/>
          <a:ln>
            <a:noFill/>
          </a:ln>
        </p:spPr>
        <p:txBody>
          <a:bodyPr anchorCtr="0" anchor="b" bIns="91425" lIns="91425"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rPr b="1" i="0" lang="en" sz="2000" u="none" cap="none" strike="noStrike">
                <a:solidFill>
                  <a:schemeClr val="lt1"/>
                </a:solidFill>
                <a:latin typeface="Inter"/>
                <a:ea typeface="Inter"/>
                <a:cs typeface="Inter"/>
                <a:sym typeface="Inter"/>
              </a:rPr>
              <a:t>HELP, FEEDBACK AND ERROR TOLERANCE</a:t>
            </a:r>
            <a:endParaRPr b="1" i="0" sz="2000" u="none" cap="none" strike="noStrike">
              <a:solidFill>
                <a:schemeClr val="lt1"/>
              </a:solidFill>
              <a:latin typeface="Inter"/>
              <a:ea typeface="Inter"/>
              <a:cs typeface="Inter"/>
              <a:sym typeface="Inter"/>
            </a:endParaRPr>
          </a:p>
        </p:txBody>
      </p:sp>
      <p:sp>
        <p:nvSpPr>
          <p:cNvPr id="327" name="Google Shape;327;g25db78d7008_0_43"/>
          <p:cNvSpPr txBox="1"/>
          <p:nvPr/>
        </p:nvSpPr>
        <p:spPr>
          <a:xfrm>
            <a:off x="364875" y="3492075"/>
            <a:ext cx="6617400" cy="1031400"/>
          </a:xfrm>
          <a:prstGeom prst="rect">
            <a:avLst/>
          </a:prstGeom>
          <a:noFill/>
          <a:ln>
            <a:noFill/>
          </a:ln>
        </p:spPr>
        <p:txBody>
          <a:bodyPr anchorCtr="0" anchor="b" bIns="91425" lIns="91425" spcFirstLastPara="1" rIns="91425" wrap="square" tIns="91425">
            <a:spAutoFit/>
          </a:bodyPr>
          <a:lstStyle/>
          <a:p>
            <a:pPr indent="0" lvl="0" marL="0" marR="0" rtl="0" algn="l">
              <a:lnSpc>
                <a:spcPct val="150000"/>
              </a:lnSpc>
              <a:spcBef>
                <a:spcPts val="0"/>
              </a:spcBef>
              <a:spcAft>
                <a:spcPts val="0"/>
              </a:spcAft>
              <a:buClr>
                <a:schemeClr val="dk1"/>
              </a:buClr>
              <a:buSzPts val="1100"/>
              <a:buFont typeface="Arial"/>
              <a:buNone/>
            </a:pPr>
            <a:r>
              <a:rPr b="0" i="0" lang="en" sz="1000" u="none" cap="none" strike="noStrike">
                <a:solidFill>
                  <a:schemeClr val="lt1"/>
                </a:solidFill>
                <a:latin typeface="IBM Plex Sans"/>
                <a:ea typeface="IBM Plex Sans"/>
                <a:cs typeface="IBM Plex Sans"/>
                <a:sym typeface="IBM Plex Sans"/>
              </a:rPr>
              <a:t>These guidelines help assess if the site helps prevent customers from making errors. A site is error-tolerant if, despite evident errors in input, the intended result may be achieved with either no or minimal corrective action by the customer.</a:t>
            </a:r>
            <a:endParaRPr b="0" i="0" sz="1000" u="none" cap="none" strike="noStrike">
              <a:solidFill>
                <a:schemeClr val="lt1"/>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t/>
            </a:r>
            <a:endParaRPr b="0" i="0" sz="1000" u="none" cap="none" strike="noStrike">
              <a:solidFill>
                <a:schemeClr val="lt1"/>
              </a:solidFill>
              <a:latin typeface="IBM Plex Sans"/>
              <a:ea typeface="IBM Plex Sans"/>
              <a:cs typeface="IBM Plex Sans"/>
              <a:sym typeface="IBM Plex Sans"/>
            </a:endParaRPr>
          </a:p>
        </p:txBody>
      </p:sp>
      <p:pic>
        <p:nvPicPr>
          <p:cNvPr id="328" name="Google Shape;328;g25db78d7008_0_43"/>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
        <p:nvSpPr>
          <p:cNvPr id="329" name="Google Shape;329;g25db78d7008_0_43"/>
          <p:cNvSpPr txBox="1"/>
          <p:nvPr/>
        </p:nvSpPr>
        <p:spPr>
          <a:xfrm>
            <a:off x="364875" y="500750"/>
            <a:ext cx="1927800" cy="515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ARRAKIS</a:t>
            </a:r>
            <a:r>
              <a:rPr b="1" i="0" lang="en" sz="1000" u="none" cap="none" strike="noStrike">
                <a:solidFill>
                  <a:srgbClr val="B78CF8"/>
                </a:solidFill>
                <a:latin typeface="IBM Plex Sans"/>
                <a:ea typeface="IBM Plex Sans"/>
                <a:cs typeface="IBM Plex Sans"/>
                <a:sym typeface="IBM Plex Sans"/>
              </a:rPr>
              <a:t> FINANCE</a:t>
            </a:r>
            <a:r>
              <a:rPr b="0" i="0" lang="en" sz="1000" u="none" cap="none" strike="noStrike">
                <a:solidFill>
                  <a:srgbClr val="B78CF8"/>
                </a:solidFill>
                <a:latin typeface="IBM Plex Sans"/>
                <a:ea typeface="IBM Plex Sans"/>
                <a:cs typeface="IBM Plex Sans"/>
                <a:sym typeface="IBM Plex Sans"/>
              </a:rPr>
              <a:t> </a:t>
            </a:r>
            <a:endParaRPr b="0" i="0" sz="1000" u="none" cap="none" strike="noStrike">
              <a:solidFill>
                <a:srgbClr val="B78CF8"/>
              </a:solidFill>
              <a:latin typeface="IBM Plex Sans"/>
              <a:ea typeface="IBM Plex Sans"/>
              <a:cs typeface="IBM Plex Sans"/>
              <a:sym typeface="IBM Plex Sans"/>
            </a:endParaRPr>
          </a:p>
          <a:p>
            <a:pPr indent="0" lvl="0" marL="0" marR="0" rtl="0" algn="l">
              <a:lnSpc>
                <a:spcPct val="115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33" name="Shape 333"/>
        <p:cNvGrpSpPr/>
        <p:nvPr/>
      </p:nvGrpSpPr>
      <p:grpSpPr>
        <a:xfrm>
          <a:off x="0" y="0"/>
          <a:ext cx="0" cy="0"/>
          <a:chOff x="0" y="0"/>
          <a:chExt cx="0" cy="0"/>
        </a:xfrm>
      </p:grpSpPr>
      <p:sp>
        <p:nvSpPr>
          <p:cNvPr id="334" name="Google Shape;334;g23bd825c301_0_95"/>
          <p:cNvSpPr txBox="1"/>
          <p:nvPr/>
        </p:nvSpPr>
        <p:spPr>
          <a:xfrm>
            <a:off x="256032" y="585216"/>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a:t>
            </a:r>
            <a:r>
              <a:rPr b="1" i="0" lang="en" sz="1200" u="none" cap="none" strike="noStrike">
                <a:solidFill>
                  <a:schemeClr val="accent1"/>
                </a:solidFill>
                <a:latin typeface="Inter"/>
                <a:ea typeface="Inter"/>
                <a:cs typeface="Inter"/>
                <a:sym typeface="Inter"/>
              </a:rPr>
              <a:t> </a:t>
            </a:r>
            <a:r>
              <a:rPr b="1" lang="en" sz="1200">
                <a:solidFill>
                  <a:schemeClr val="dk1"/>
                </a:solidFill>
                <a:latin typeface="Inter"/>
                <a:ea typeface="Inter"/>
                <a:cs typeface="Inter"/>
                <a:sym typeface="Inter"/>
              </a:rPr>
              <a:t> </a:t>
            </a:r>
            <a:r>
              <a:rPr b="1" lang="en" sz="1200">
                <a:solidFill>
                  <a:schemeClr val="accent4"/>
                </a:solidFill>
                <a:latin typeface="Inter"/>
                <a:ea typeface="Inter"/>
                <a:cs typeface="Inter"/>
                <a:sym typeface="Inter"/>
              </a:rPr>
              <a:t>(MEDIUM)</a:t>
            </a:r>
            <a:endParaRPr b="0" i="0" sz="1200" u="none" cap="none" strike="noStrike">
              <a:solidFill>
                <a:schemeClr val="accent1"/>
              </a:solidFill>
              <a:latin typeface="Inter"/>
              <a:ea typeface="Inter"/>
              <a:cs typeface="Inter"/>
              <a:sym typeface="Inter"/>
            </a:endParaRPr>
          </a:p>
        </p:txBody>
      </p:sp>
      <p:sp>
        <p:nvSpPr>
          <p:cNvPr id="335" name="Google Shape;335;g23bd825c301_0_95"/>
          <p:cNvSpPr txBox="1"/>
          <p:nvPr/>
        </p:nvSpPr>
        <p:spPr>
          <a:xfrm>
            <a:off x="256032" y="915570"/>
            <a:ext cx="4359300" cy="30324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platform does not provide demonstrations or guided tutorials to showcase how to perform common tasks or utilize key features. Users may face challenges in understanding how to navigate the platform, complete actions, or leverage the available functionalities effectively.</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platform does not prompt users before automatically correcting their erroneous input. Users may not be aware of mistakes in their input, and the platform's failure to provide suggestions or alternatives can result in inaccurate or undesired outcomes</a:t>
            </a:r>
            <a:endParaRPr sz="1000">
              <a:solidFill>
                <a:schemeClr val="dk2"/>
              </a:solidFill>
              <a:latin typeface="IBM Plex Sans"/>
              <a:ea typeface="IBM Plex Sans"/>
              <a:cs typeface="IBM Plex Sans"/>
              <a:sym typeface="IBM Plex Sans"/>
            </a:endParaRPr>
          </a:p>
          <a:p>
            <a:pPr indent="0" lvl="0" marL="457200" marR="0" rtl="0" algn="l">
              <a:lnSpc>
                <a:spcPct val="150000"/>
              </a:lnSpc>
              <a:spcBef>
                <a:spcPts val="1500"/>
              </a:spcBef>
              <a:spcAft>
                <a:spcPts val="0"/>
              </a:spcAft>
              <a:buNone/>
            </a:pPr>
            <a:r>
              <a:t/>
            </a:r>
            <a:endParaRPr b="0" i="0" sz="1000" u="none" cap="none" strike="noStrike">
              <a:solidFill>
                <a:schemeClr val="dk2"/>
              </a:solidFill>
              <a:latin typeface="IBM Plex Sans"/>
              <a:ea typeface="IBM Plex Sans"/>
              <a:cs typeface="IBM Plex Sans"/>
              <a:sym typeface="IBM Plex Sans"/>
            </a:endParaRPr>
          </a:p>
        </p:txBody>
      </p:sp>
      <p:sp>
        <p:nvSpPr>
          <p:cNvPr id="336" name="Google Shape;336;g23bd825c301_0_95"/>
          <p:cNvSpPr txBox="1"/>
          <p:nvPr/>
        </p:nvSpPr>
        <p:spPr>
          <a:xfrm>
            <a:off x="4846359"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0" i="0" sz="1200" u="none" cap="none" strike="noStrike">
              <a:solidFill>
                <a:schemeClr val="dk1"/>
              </a:solidFill>
              <a:latin typeface="Inter"/>
              <a:ea typeface="Inter"/>
              <a:cs typeface="Inter"/>
              <a:sym typeface="Inter"/>
            </a:endParaRPr>
          </a:p>
        </p:txBody>
      </p:sp>
      <p:sp>
        <p:nvSpPr>
          <p:cNvPr id="337" name="Google Shape;337;g23bd825c301_0_95"/>
          <p:cNvSpPr txBox="1"/>
          <p:nvPr/>
        </p:nvSpPr>
        <p:spPr>
          <a:xfrm>
            <a:off x="4684050" y="914400"/>
            <a:ext cx="4359300" cy="30324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Develop interactive tutorials or guided tours that walk users through common tasks and demonstrate the platform's functionality. These tutorials should provide step-by-step instructions, highlighting key features and interactions, and allowing users to practice and apply their learnings in real-time.</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Introduce error correction prompts that appear when the user's input is potentially incorrect or misspelled. These prompts should provide suggestions or alternatives based on common errors or closely related terms, allowing users to review and correct their input if needed.</a:t>
            </a:r>
            <a:endParaRPr sz="1000">
              <a:solidFill>
                <a:schemeClr val="dk2"/>
              </a:solidFill>
              <a:latin typeface="IBM Plex Sans"/>
              <a:ea typeface="IBM Plex Sans"/>
              <a:cs typeface="IBM Plex Sans"/>
              <a:sym typeface="IBM Plex Sans"/>
            </a:endParaRPr>
          </a:p>
          <a:p>
            <a:pPr indent="0" lvl="0" marL="0" rtl="0" algn="l">
              <a:lnSpc>
                <a:spcPct val="150000"/>
              </a:lnSpc>
              <a:spcBef>
                <a:spcPts val="1500"/>
              </a:spcBef>
              <a:spcAft>
                <a:spcPts val="0"/>
              </a:spcAft>
              <a:buNone/>
            </a:pPr>
            <a:r>
              <a:t/>
            </a:r>
            <a:endParaRPr sz="1000">
              <a:solidFill>
                <a:schemeClr val="dk2"/>
              </a:solidFill>
              <a:latin typeface="IBM Plex Sans"/>
              <a:ea typeface="IBM Plex Sans"/>
              <a:cs typeface="IBM Plex Sans"/>
              <a:sym typeface="IBM Plex Sans"/>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341" name="Shape 341"/>
        <p:cNvGrpSpPr/>
        <p:nvPr/>
      </p:nvGrpSpPr>
      <p:grpSpPr>
        <a:xfrm>
          <a:off x="0" y="0"/>
          <a:ext cx="0" cy="0"/>
          <a:chOff x="0" y="0"/>
          <a:chExt cx="0" cy="0"/>
        </a:xfrm>
      </p:grpSpPr>
      <p:sp>
        <p:nvSpPr>
          <p:cNvPr id="342" name="Google Shape;342;g25db78d7008_0_50"/>
          <p:cNvSpPr txBox="1"/>
          <p:nvPr/>
        </p:nvSpPr>
        <p:spPr>
          <a:xfrm>
            <a:off x="364875" y="2991900"/>
            <a:ext cx="61983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1" i="0" lang="en" sz="2000" u="none" cap="none" strike="noStrike">
                <a:solidFill>
                  <a:schemeClr val="lt1"/>
                </a:solidFill>
                <a:latin typeface="Red Hat Display"/>
                <a:ea typeface="Red Hat Display"/>
                <a:cs typeface="Red Hat Display"/>
                <a:sym typeface="Red Hat Display"/>
              </a:rPr>
              <a:t>TRANSPARENCY OF DATA PROVENANCE</a:t>
            </a:r>
            <a:endParaRPr b="1" i="0" sz="2000" u="none" cap="none" strike="noStrike">
              <a:solidFill>
                <a:schemeClr val="lt1"/>
              </a:solidFill>
              <a:latin typeface="Inter"/>
              <a:ea typeface="Inter"/>
              <a:cs typeface="Inter"/>
              <a:sym typeface="Inter"/>
            </a:endParaRPr>
          </a:p>
        </p:txBody>
      </p:sp>
      <p:sp>
        <p:nvSpPr>
          <p:cNvPr id="343" name="Google Shape;343;g25db78d7008_0_50"/>
          <p:cNvSpPr txBox="1"/>
          <p:nvPr/>
        </p:nvSpPr>
        <p:spPr>
          <a:xfrm>
            <a:off x="364875" y="3830100"/>
            <a:ext cx="6375300" cy="869700"/>
          </a:xfrm>
          <a:prstGeom prst="rect">
            <a:avLst/>
          </a:prstGeom>
          <a:noFill/>
          <a:ln>
            <a:noFill/>
          </a:ln>
        </p:spPr>
        <p:txBody>
          <a:bodyPr anchorCtr="0" anchor="b" bIns="91425" lIns="91425" spcFirstLastPara="1" rIns="91425" wrap="square" tIns="91425">
            <a:spAutoFit/>
          </a:bodyPr>
          <a:lstStyle/>
          <a:p>
            <a:pPr indent="-292100" lvl="0" marL="457200" marR="0" rtl="0" algn="l">
              <a:lnSpc>
                <a:spcPct val="115000"/>
              </a:lnSpc>
              <a:spcBef>
                <a:spcPts val="0"/>
              </a:spcBef>
              <a:spcAft>
                <a:spcPts val="0"/>
              </a:spcAft>
              <a:buClr>
                <a:schemeClr val="lt1"/>
              </a:buClr>
              <a:buSzPts val="1000"/>
              <a:buFont typeface="IBM Plex Sans"/>
              <a:buChar char="●"/>
            </a:pPr>
            <a:r>
              <a:rPr b="0" i="0" lang="en" sz="1000" u="none" cap="none" strike="noStrike">
                <a:solidFill>
                  <a:schemeClr val="lt1"/>
                </a:solidFill>
                <a:latin typeface="IBM Plex Sans"/>
                <a:ea typeface="IBM Plex Sans"/>
                <a:cs typeface="IBM Plex Sans"/>
                <a:sym typeface="IBM Plex Sans"/>
              </a:rPr>
              <a:t>Does the application clearly indicate which data comes from the blockchain and which does not?</a:t>
            </a:r>
            <a:endParaRPr b="0" i="0" sz="1000" u="none" cap="none" strike="noStrike">
              <a:solidFill>
                <a:schemeClr val="lt1"/>
              </a:solidFill>
              <a:latin typeface="IBM Plex Sans"/>
              <a:ea typeface="IBM Plex Sans"/>
              <a:cs typeface="IBM Plex Sans"/>
              <a:sym typeface="IBM Plex Sans"/>
            </a:endParaRPr>
          </a:p>
          <a:p>
            <a:pPr indent="-292100" lvl="0" marL="457200" marR="0" rtl="0" algn="l">
              <a:lnSpc>
                <a:spcPct val="115000"/>
              </a:lnSpc>
              <a:spcBef>
                <a:spcPts val="0"/>
              </a:spcBef>
              <a:spcAft>
                <a:spcPts val="0"/>
              </a:spcAft>
              <a:buClr>
                <a:schemeClr val="lt1"/>
              </a:buClr>
              <a:buSzPts val="1000"/>
              <a:buFont typeface="IBM Plex Sans"/>
              <a:buChar char="●"/>
            </a:pPr>
            <a:r>
              <a:rPr b="0" i="0" lang="en" sz="1000" u="none" cap="none" strike="noStrike">
                <a:solidFill>
                  <a:schemeClr val="lt1"/>
                </a:solidFill>
                <a:latin typeface="IBM Plex Sans"/>
                <a:ea typeface="IBM Plex Sans"/>
                <a:cs typeface="IBM Plex Sans"/>
                <a:sym typeface="IBM Plex Sans"/>
              </a:rPr>
              <a:t>Are the addresses of the contracts clearly stated?</a:t>
            </a:r>
            <a:endParaRPr b="0" i="0" sz="1000" u="none" cap="none" strike="noStrike">
              <a:solidFill>
                <a:schemeClr val="lt1"/>
              </a:solidFill>
              <a:latin typeface="IBM Plex Sans"/>
              <a:ea typeface="IBM Plex Sans"/>
              <a:cs typeface="IBM Plex Sans"/>
              <a:sym typeface="IBM Plex Sans"/>
            </a:endParaRPr>
          </a:p>
          <a:p>
            <a:pPr indent="-292100" lvl="0" marL="457200" marR="0" rtl="0" algn="l">
              <a:lnSpc>
                <a:spcPct val="115000"/>
              </a:lnSpc>
              <a:spcBef>
                <a:spcPts val="0"/>
              </a:spcBef>
              <a:spcAft>
                <a:spcPts val="0"/>
              </a:spcAft>
              <a:buClr>
                <a:schemeClr val="lt1"/>
              </a:buClr>
              <a:buSzPts val="1000"/>
              <a:buFont typeface="IBM Plex Sans"/>
              <a:buChar char="●"/>
            </a:pPr>
            <a:r>
              <a:rPr b="0" i="0" lang="en" sz="1000" u="none" cap="none" strike="noStrike">
                <a:solidFill>
                  <a:schemeClr val="lt1"/>
                </a:solidFill>
                <a:latin typeface="IBM Plex Sans"/>
                <a:ea typeface="IBM Plex Sans"/>
                <a:cs typeface="IBM Plex Sans"/>
                <a:sym typeface="IBM Plex Sans"/>
              </a:rPr>
              <a:t>Are all blockchain data linked to independent blockchain explorers?</a:t>
            </a:r>
            <a:endParaRPr b="0" i="0" sz="1000" u="none" cap="none" strike="noStrike">
              <a:solidFill>
                <a:schemeClr val="lt1"/>
              </a:solidFill>
              <a:latin typeface="IBM Plex Sans"/>
              <a:ea typeface="IBM Plex Sans"/>
              <a:cs typeface="IBM Plex Sans"/>
              <a:sym typeface="IBM Plex Sans"/>
            </a:endParaRPr>
          </a:p>
          <a:p>
            <a:pPr indent="-292100" lvl="0" marL="457200" marR="0" rtl="0" algn="l">
              <a:lnSpc>
                <a:spcPct val="115000"/>
              </a:lnSpc>
              <a:spcBef>
                <a:spcPts val="0"/>
              </a:spcBef>
              <a:spcAft>
                <a:spcPts val="0"/>
              </a:spcAft>
              <a:buClr>
                <a:schemeClr val="lt1"/>
              </a:buClr>
              <a:buSzPts val="1000"/>
              <a:buFont typeface="IBM Plex Sans"/>
              <a:buChar char="●"/>
            </a:pPr>
            <a:r>
              <a:rPr b="0" i="0" lang="en" sz="1000" u="none" cap="none" strike="noStrike">
                <a:solidFill>
                  <a:schemeClr val="lt1"/>
                </a:solidFill>
                <a:latin typeface="IBM Plex Sans"/>
                <a:ea typeface="IBM Plex Sans"/>
                <a:cs typeface="IBM Plex Sans"/>
                <a:sym typeface="IBM Plex Sans"/>
              </a:rPr>
              <a:t>Is it clear which data comes from oracles?</a:t>
            </a:r>
            <a:endParaRPr b="0" i="0" sz="1000" u="none" cap="none" strike="noStrike">
              <a:solidFill>
                <a:schemeClr val="lt1"/>
              </a:solidFill>
              <a:latin typeface="IBM Plex Sans"/>
              <a:ea typeface="IBM Plex Sans"/>
              <a:cs typeface="IBM Plex Sans"/>
              <a:sym typeface="IBM Plex Sans"/>
            </a:endParaRPr>
          </a:p>
        </p:txBody>
      </p:sp>
      <p:pic>
        <p:nvPicPr>
          <p:cNvPr id="344" name="Google Shape;344;g25db78d7008_0_50"/>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
        <p:nvSpPr>
          <p:cNvPr id="345" name="Google Shape;345;g25db78d7008_0_50"/>
          <p:cNvSpPr txBox="1"/>
          <p:nvPr/>
        </p:nvSpPr>
        <p:spPr>
          <a:xfrm>
            <a:off x="364875" y="500750"/>
            <a:ext cx="1927800" cy="515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ARRAKIS</a:t>
            </a:r>
            <a:r>
              <a:rPr b="1" i="0" lang="en" sz="1000" u="none" cap="none" strike="noStrike">
                <a:solidFill>
                  <a:srgbClr val="B78CF8"/>
                </a:solidFill>
                <a:latin typeface="IBM Plex Sans"/>
                <a:ea typeface="IBM Plex Sans"/>
                <a:cs typeface="IBM Plex Sans"/>
                <a:sym typeface="IBM Plex Sans"/>
              </a:rPr>
              <a:t> FINANCE</a:t>
            </a:r>
            <a:r>
              <a:rPr b="0" i="0" lang="en" sz="1000" u="none" cap="none" strike="noStrike">
                <a:solidFill>
                  <a:srgbClr val="B78CF8"/>
                </a:solidFill>
                <a:latin typeface="IBM Plex Sans"/>
                <a:ea typeface="IBM Plex Sans"/>
                <a:cs typeface="IBM Plex Sans"/>
                <a:sym typeface="IBM Plex Sans"/>
              </a:rPr>
              <a:t> </a:t>
            </a:r>
            <a:endParaRPr b="0" i="0" sz="1000" u="none" cap="none" strike="noStrike">
              <a:solidFill>
                <a:srgbClr val="B78CF8"/>
              </a:solidFill>
              <a:latin typeface="IBM Plex Sans"/>
              <a:ea typeface="IBM Plex Sans"/>
              <a:cs typeface="IBM Plex Sans"/>
              <a:sym typeface="IBM Plex Sans"/>
            </a:endParaRPr>
          </a:p>
          <a:p>
            <a:pPr indent="0" lvl="0" marL="0" marR="0" rtl="0" algn="l">
              <a:lnSpc>
                <a:spcPct val="115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49" name="Shape 349"/>
        <p:cNvGrpSpPr/>
        <p:nvPr/>
      </p:nvGrpSpPr>
      <p:grpSpPr>
        <a:xfrm>
          <a:off x="0" y="0"/>
          <a:ext cx="0" cy="0"/>
          <a:chOff x="0" y="0"/>
          <a:chExt cx="0" cy="0"/>
        </a:xfrm>
      </p:grpSpPr>
      <p:sp>
        <p:nvSpPr>
          <p:cNvPr id="350" name="Google Shape;350;g2582016d458_0_12"/>
          <p:cNvSpPr txBox="1"/>
          <p:nvPr/>
        </p:nvSpPr>
        <p:spPr>
          <a:xfrm>
            <a:off x="256032" y="58742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i="0" lang="en" sz="1200" u="none" cap="none" strike="noStrike">
                <a:solidFill>
                  <a:schemeClr val="accent1"/>
                </a:solidFill>
                <a:latin typeface="Inter"/>
                <a:ea typeface="Inter"/>
                <a:cs typeface="Inter"/>
                <a:sym typeface="Inter"/>
              </a:rPr>
              <a:t>(LOW)</a:t>
            </a:r>
            <a:endParaRPr b="1" i="0" sz="1200" u="none" cap="none" strike="noStrike">
              <a:solidFill>
                <a:schemeClr val="accent1"/>
              </a:solidFill>
              <a:latin typeface="Inter"/>
              <a:ea typeface="Inter"/>
              <a:cs typeface="Inter"/>
              <a:sym typeface="Inter"/>
            </a:endParaRPr>
          </a:p>
        </p:txBody>
      </p:sp>
      <p:sp>
        <p:nvSpPr>
          <p:cNvPr id="351" name="Google Shape;351;g2582016d458_0_12"/>
          <p:cNvSpPr txBox="1"/>
          <p:nvPr/>
        </p:nvSpPr>
        <p:spPr>
          <a:xfrm>
            <a:off x="324750" y="1118942"/>
            <a:ext cx="4359300" cy="10314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Arrakis </a:t>
            </a:r>
            <a:r>
              <a:rPr b="0" i="0" lang="en" sz="1000" u="none" cap="none" strike="noStrike">
                <a:solidFill>
                  <a:schemeClr val="dk2"/>
                </a:solidFill>
                <a:latin typeface="IBM Plex Sans"/>
                <a:ea typeface="IBM Plex Sans"/>
                <a:cs typeface="IBM Plex Sans"/>
                <a:sym typeface="IBM Plex Sans"/>
              </a:rPr>
              <a:t>does not clearly indicate which data originates from the blockchain and which data does not.</a:t>
            </a:r>
            <a:endParaRPr b="0" i="0" sz="1000" u="none" cap="none" strike="noStrike">
              <a:solidFill>
                <a:schemeClr val="dk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a:t>
            </a:r>
            <a:r>
              <a:rPr b="0" i="0" lang="en" sz="1000" u="none" cap="none" strike="noStrike">
                <a:solidFill>
                  <a:schemeClr val="dk2"/>
                </a:solidFill>
                <a:latin typeface="IBM Plex Sans"/>
                <a:ea typeface="IBM Plex Sans"/>
                <a:cs typeface="IBM Plex Sans"/>
                <a:sym typeface="IBM Plex Sans"/>
              </a:rPr>
              <a:t>Platform does not provide clear indications regarding the origin of data from oracles</a:t>
            </a:r>
            <a:endParaRPr b="0" i="0" sz="1000" u="none" cap="none" strike="noStrike">
              <a:solidFill>
                <a:schemeClr val="dk2"/>
              </a:solidFill>
              <a:latin typeface="IBM Plex Sans"/>
              <a:ea typeface="IBM Plex Sans"/>
              <a:cs typeface="IBM Plex Sans"/>
              <a:sym typeface="IBM Plex Sans"/>
            </a:endParaRPr>
          </a:p>
        </p:txBody>
      </p:sp>
      <p:sp>
        <p:nvSpPr>
          <p:cNvPr id="352" name="Google Shape;352;g2582016d458_0_12"/>
          <p:cNvSpPr txBox="1"/>
          <p:nvPr/>
        </p:nvSpPr>
        <p:spPr>
          <a:xfrm>
            <a:off x="4777641"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1" i="0" sz="1200" u="none" cap="none" strike="noStrike">
              <a:solidFill>
                <a:schemeClr val="dk1"/>
              </a:solidFill>
              <a:latin typeface="Inter"/>
              <a:ea typeface="Inter"/>
              <a:cs typeface="Inter"/>
              <a:sym typeface="Inter"/>
            </a:endParaRPr>
          </a:p>
        </p:txBody>
      </p:sp>
      <p:sp>
        <p:nvSpPr>
          <p:cNvPr id="353" name="Google Shape;353;g2582016d458_0_12"/>
          <p:cNvSpPr txBox="1"/>
          <p:nvPr/>
        </p:nvSpPr>
        <p:spPr>
          <a:xfrm>
            <a:off x="4684050" y="1115568"/>
            <a:ext cx="4359300" cy="10314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0"/>
              </a:spcBef>
              <a:spcAft>
                <a:spcPts val="0"/>
              </a:spcAft>
              <a:buClr>
                <a:schemeClr val="dk2"/>
              </a:buClr>
              <a:buSzPts val="1000"/>
              <a:buFont typeface="IBM Plex Sans"/>
              <a:buChar char="●"/>
            </a:pPr>
            <a:r>
              <a:rPr b="0" i="0" lang="en" sz="1000" u="none" cap="none" strike="noStrike">
                <a:solidFill>
                  <a:schemeClr val="dk2"/>
                </a:solidFill>
                <a:latin typeface="IBM Plex Sans"/>
                <a:ea typeface="IBM Plex Sans"/>
                <a:cs typeface="IBM Plex Sans"/>
                <a:sym typeface="IBM Plex Sans"/>
              </a:rPr>
              <a:t>Improve Data Indication: Clearly differentiate between data originating from the blockchain and data from other sources. </a:t>
            </a:r>
            <a:endParaRPr b="0" i="0" sz="1000" u="none" cap="none" strike="noStrike">
              <a:solidFill>
                <a:schemeClr val="dk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dk2"/>
              </a:buClr>
              <a:buSzPts val="1000"/>
              <a:buFont typeface="IBM Plex Sans"/>
              <a:buChar char="●"/>
            </a:pPr>
            <a:r>
              <a:rPr b="0" i="0" lang="en" sz="1000" u="none" cap="none" strike="noStrike">
                <a:solidFill>
                  <a:schemeClr val="dk2"/>
                </a:solidFill>
                <a:latin typeface="IBM Plex Sans"/>
                <a:ea typeface="IBM Plex Sans"/>
                <a:cs typeface="IBM Plex Sans"/>
                <a:sym typeface="IBM Plex Sans"/>
              </a:rPr>
              <a:t>Enhance Oracle Data Transparency: Clearly disclose the sources of data obtained from oracles</a:t>
            </a:r>
            <a:endParaRPr b="0" i="0"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4" name="Shape 94"/>
        <p:cNvGrpSpPr/>
        <p:nvPr/>
      </p:nvGrpSpPr>
      <p:grpSpPr>
        <a:xfrm>
          <a:off x="0" y="0"/>
          <a:ext cx="0" cy="0"/>
          <a:chOff x="0" y="0"/>
          <a:chExt cx="0" cy="0"/>
        </a:xfrm>
      </p:grpSpPr>
      <p:sp>
        <p:nvSpPr>
          <p:cNvPr id="95" name="Google Shape;95;g256c901fe12_2_77"/>
          <p:cNvSpPr txBox="1"/>
          <p:nvPr/>
        </p:nvSpPr>
        <p:spPr>
          <a:xfrm>
            <a:off x="252900" y="589550"/>
            <a:ext cx="31170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2000" u="none" cap="none" strike="noStrike">
                <a:solidFill>
                  <a:schemeClr val="dk1"/>
                </a:solidFill>
                <a:latin typeface="Inter"/>
                <a:ea typeface="Inter"/>
                <a:cs typeface="Inter"/>
                <a:sym typeface="Inter"/>
              </a:rPr>
              <a:t>EXECUTIVE SUMMARY</a:t>
            </a:r>
            <a:endParaRPr b="1" i="0" sz="2000" u="none" cap="none" strike="noStrike">
              <a:solidFill>
                <a:schemeClr val="dk1"/>
              </a:solidFill>
              <a:latin typeface="Inter"/>
              <a:ea typeface="Inter"/>
              <a:cs typeface="Inter"/>
              <a:sym typeface="Inter"/>
            </a:endParaRPr>
          </a:p>
        </p:txBody>
      </p:sp>
      <p:sp>
        <p:nvSpPr>
          <p:cNvPr id="96" name="Google Shape;96;g256c901fe12_2_77"/>
          <p:cNvSpPr txBox="1"/>
          <p:nvPr/>
        </p:nvSpPr>
        <p:spPr>
          <a:xfrm>
            <a:off x="256032" y="1118725"/>
            <a:ext cx="8473800" cy="17238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000"/>
              <a:buFont typeface="Arial"/>
              <a:buNone/>
            </a:pPr>
            <a:r>
              <a:rPr b="0" i="0" lang="en" sz="1000" u="none" cap="none" strike="noStrike">
                <a:solidFill>
                  <a:schemeClr val="dk2"/>
                </a:solidFill>
                <a:latin typeface="IBM Plex Sans"/>
                <a:ea typeface="IBM Plex Sans"/>
                <a:cs typeface="IBM Plex Sans"/>
                <a:sym typeface="IBM Plex Sans"/>
              </a:rPr>
              <a:t>In this comprehensive UX audit, we conducted an expert review of  </a:t>
            </a:r>
            <a:r>
              <a:rPr lang="en" sz="1000">
                <a:solidFill>
                  <a:schemeClr val="dk2"/>
                </a:solidFill>
                <a:latin typeface="IBM Plex Sans"/>
                <a:ea typeface="IBM Plex Sans"/>
                <a:cs typeface="IBM Plex Sans"/>
                <a:sym typeface="IBM Plex Sans"/>
              </a:rPr>
              <a:t>Arrakis </a:t>
            </a:r>
            <a:r>
              <a:rPr b="0" i="0" lang="en" sz="1000" u="none" cap="none" strike="noStrike">
                <a:solidFill>
                  <a:schemeClr val="dk2"/>
                </a:solidFill>
                <a:latin typeface="IBM Plex Sans"/>
                <a:ea typeface="IBM Plex Sans"/>
                <a:cs typeface="IBM Plex Sans"/>
                <a:sym typeface="IBM Plex Sans"/>
              </a:rPr>
              <a:t>Finance user experience based on Web3 usability guidelines and expert review checkpoints. The aim was to assess the platform's alignment with industry best practices, ensuring a seamless and user-centric experience for all users interacting with Web3 technologies.</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rPr b="0" i="0" lang="en" sz="1000" u="none" cap="none" strike="noStrike">
                <a:solidFill>
                  <a:schemeClr val="dk2"/>
                </a:solidFill>
                <a:latin typeface="IBM Plex Sans"/>
                <a:ea typeface="IBM Plex Sans"/>
                <a:cs typeface="IBM Plex Sans"/>
                <a:sym typeface="IBM Plex Sans"/>
              </a:rPr>
              <a:t>Our review focused on evaluating critical aspects such as platform accessibility, navigation, search functionality, user education, error handling, and the integration of Web3 wallet functionalities. Through a meticulous assessment, we identified several areas that require immediate attention to enhance the overall user experience.</a:t>
            </a:r>
            <a:endParaRPr b="0" i="0"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357" name="Shape 357"/>
        <p:cNvGrpSpPr/>
        <p:nvPr/>
      </p:nvGrpSpPr>
      <p:grpSpPr>
        <a:xfrm>
          <a:off x="0" y="0"/>
          <a:ext cx="0" cy="0"/>
          <a:chOff x="0" y="0"/>
          <a:chExt cx="0" cy="0"/>
        </a:xfrm>
      </p:grpSpPr>
      <p:pic>
        <p:nvPicPr>
          <p:cNvPr id="358" name="Google Shape;358;g25db78d7008_0_57"/>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
        <p:nvSpPr>
          <p:cNvPr id="359" name="Google Shape;359;g25db78d7008_0_57"/>
          <p:cNvSpPr txBox="1"/>
          <p:nvPr/>
        </p:nvSpPr>
        <p:spPr>
          <a:xfrm>
            <a:off x="364875" y="1658675"/>
            <a:ext cx="48462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1" i="0" lang="en" sz="2000" u="none" cap="none" strike="noStrike">
                <a:solidFill>
                  <a:schemeClr val="lt1"/>
                </a:solidFill>
                <a:latin typeface="Inter"/>
                <a:ea typeface="Inter"/>
                <a:cs typeface="Inter"/>
                <a:sym typeface="Inter"/>
              </a:rPr>
              <a:t>TRANSPARENCY OF TRANSACTIONS</a:t>
            </a:r>
            <a:endParaRPr b="1" i="0" sz="2000" u="none" cap="none" strike="noStrike">
              <a:solidFill>
                <a:schemeClr val="lt1"/>
              </a:solidFill>
              <a:latin typeface="Red Hat Display"/>
              <a:ea typeface="Red Hat Display"/>
              <a:cs typeface="Red Hat Display"/>
              <a:sym typeface="Red Hat Display"/>
            </a:endParaRPr>
          </a:p>
        </p:txBody>
      </p:sp>
      <p:sp>
        <p:nvSpPr>
          <p:cNvPr id="360" name="Google Shape;360;g25db78d7008_0_57"/>
          <p:cNvSpPr txBox="1"/>
          <p:nvPr/>
        </p:nvSpPr>
        <p:spPr>
          <a:xfrm>
            <a:off x="364875" y="2496875"/>
            <a:ext cx="6547500" cy="2185800"/>
          </a:xfrm>
          <a:prstGeom prst="rect">
            <a:avLst/>
          </a:prstGeom>
          <a:noFill/>
          <a:ln>
            <a:noFill/>
          </a:ln>
        </p:spPr>
        <p:txBody>
          <a:bodyPr anchorCtr="0" anchor="b" bIns="91425" lIns="91425" spcFirstLastPara="1" rIns="91425" wrap="square" tIns="91425">
            <a:spAutoFit/>
          </a:bodyPr>
          <a:lstStyle/>
          <a:p>
            <a:pPr indent="-292100" lvl="0" marL="457200" marR="0" rtl="0" algn="l">
              <a:lnSpc>
                <a:spcPct val="150000"/>
              </a:lnSpc>
              <a:spcBef>
                <a:spcPts val="0"/>
              </a:spcBef>
              <a:spcAft>
                <a:spcPts val="0"/>
              </a:spcAft>
              <a:buClr>
                <a:schemeClr val="lt1"/>
              </a:buClr>
              <a:buSzPts val="1000"/>
              <a:buFont typeface="Poppins"/>
              <a:buChar char="●"/>
            </a:pPr>
            <a:r>
              <a:rPr b="0" i="0" lang="en" sz="1000" u="none" cap="none" strike="noStrike">
                <a:solidFill>
                  <a:schemeClr val="lt1"/>
                </a:solidFill>
                <a:latin typeface="Poppins"/>
                <a:ea typeface="Poppins"/>
                <a:cs typeface="Poppins"/>
                <a:sym typeface="Poppins"/>
              </a:rPr>
              <a:t>Are irreversible actions clearly indicated?</a:t>
            </a:r>
            <a:endParaRPr b="0" i="0" sz="1000" u="none" cap="none" strike="noStrike">
              <a:solidFill>
                <a:schemeClr val="lt1"/>
              </a:solidFill>
              <a:latin typeface="Poppins"/>
              <a:ea typeface="Poppins"/>
              <a:cs typeface="Poppins"/>
              <a:sym typeface="Poppins"/>
            </a:endParaRPr>
          </a:p>
          <a:p>
            <a:pPr indent="-292100" lvl="0" marL="457200" marR="0" rtl="0" algn="l">
              <a:lnSpc>
                <a:spcPct val="150000"/>
              </a:lnSpc>
              <a:spcBef>
                <a:spcPts val="0"/>
              </a:spcBef>
              <a:spcAft>
                <a:spcPts val="0"/>
              </a:spcAft>
              <a:buClr>
                <a:schemeClr val="lt1"/>
              </a:buClr>
              <a:buSzPts val="1000"/>
              <a:buFont typeface="Poppins"/>
              <a:buChar char="●"/>
            </a:pPr>
            <a:r>
              <a:rPr b="0" i="0" lang="en" sz="1000" u="none" cap="none" strike="noStrike">
                <a:solidFill>
                  <a:schemeClr val="lt1"/>
                </a:solidFill>
                <a:latin typeface="Poppins"/>
                <a:ea typeface="Poppins"/>
                <a:cs typeface="Poppins"/>
                <a:sym typeface="Poppins"/>
              </a:rPr>
              <a:t>Are actions involving money or value clearly indicated?</a:t>
            </a:r>
            <a:endParaRPr b="0" i="0" sz="1000" u="none" cap="none" strike="noStrike">
              <a:solidFill>
                <a:schemeClr val="lt1"/>
              </a:solidFill>
              <a:latin typeface="Poppins"/>
              <a:ea typeface="Poppins"/>
              <a:cs typeface="Poppins"/>
              <a:sym typeface="Poppins"/>
            </a:endParaRPr>
          </a:p>
          <a:p>
            <a:pPr indent="-292100" lvl="0" marL="457200" marR="0" rtl="0" algn="l">
              <a:lnSpc>
                <a:spcPct val="150000"/>
              </a:lnSpc>
              <a:spcBef>
                <a:spcPts val="0"/>
              </a:spcBef>
              <a:spcAft>
                <a:spcPts val="0"/>
              </a:spcAft>
              <a:buClr>
                <a:schemeClr val="lt1"/>
              </a:buClr>
              <a:buSzPts val="1000"/>
              <a:buFont typeface="Poppins"/>
              <a:buChar char="●"/>
            </a:pPr>
            <a:r>
              <a:rPr b="0" i="0" lang="en" sz="1000" u="none" cap="none" strike="noStrike">
                <a:solidFill>
                  <a:schemeClr val="lt1"/>
                </a:solidFill>
                <a:latin typeface="Poppins"/>
                <a:ea typeface="Poppins"/>
                <a:cs typeface="Poppins"/>
                <a:sym typeface="Poppins"/>
              </a:rPr>
              <a:t>Are actions that could potentially lead to user identification clearly indicated?</a:t>
            </a:r>
            <a:endParaRPr b="0" i="0" sz="1000" u="none" cap="none" strike="noStrike">
              <a:solidFill>
                <a:schemeClr val="lt1"/>
              </a:solidFill>
              <a:latin typeface="Poppins"/>
              <a:ea typeface="Poppins"/>
              <a:cs typeface="Poppins"/>
              <a:sym typeface="Poppins"/>
            </a:endParaRPr>
          </a:p>
          <a:p>
            <a:pPr indent="-292100" lvl="0" marL="457200" marR="0" rtl="0" algn="l">
              <a:lnSpc>
                <a:spcPct val="150000"/>
              </a:lnSpc>
              <a:spcBef>
                <a:spcPts val="0"/>
              </a:spcBef>
              <a:spcAft>
                <a:spcPts val="0"/>
              </a:spcAft>
              <a:buClr>
                <a:schemeClr val="lt1"/>
              </a:buClr>
              <a:buSzPts val="1000"/>
              <a:buFont typeface="Poppins"/>
              <a:buChar char="●"/>
            </a:pPr>
            <a:r>
              <a:rPr b="0" i="0" lang="en" sz="1000" u="none" cap="none" strike="noStrike">
                <a:solidFill>
                  <a:schemeClr val="lt1"/>
                </a:solidFill>
                <a:latin typeface="Poppins"/>
                <a:ea typeface="Poppins"/>
                <a:cs typeface="Poppins"/>
                <a:sym typeface="Poppins"/>
              </a:rPr>
              <a:t>Are actions that generate new contracts in the user's name clearly indicated?</a:t>
            </a:r>
            <a:endParaRPr b="0" i="0" sz="1000" u="none" cap="none" strike="noStrike">
              <a:solidFill>
                <a:schemeClr val="lt1"/>
              </a:solidFill>
              <a:latin typeface="Poppins"/>
              <a:ea typeface="Poppins"/>
              <a:cs typeface="Poppins"/>
              <a:sym typeface="Poppins"/>
            </a:endParaRPr>
          </a:p>
          <a:p>
            <a:pPr indent="-292100" lvl="0" marL="457200" marR="0" rtl="0" algn="l">
              <a:lnSpc>
                <a:spcPct val="150000"/>
              </a:lnSpc>
              <a:spcBef>
                <a:spcPts val="0"/>
              </a:spcBef>
              <a:spcAft>
                <a:spcPts val="0"/>
              </a:spcAft>
              <a:buClr>
                <a:schemeClr val="lt1"/>
              </a:buClr>
              <a:buSzPts val="1000"/>
              <a:buFont typeface="Poppins"/>
              <a:buChar char="●"/>
            </a:pPr>
            <a:r>
              <a:rPr b="0" i="0" lang="en" sz="1000" u="none" cap="none" strike="noStrike">
                <a:solidFill>
                  <a:schemeClr val="lt1"/>
                </a:solidFill>
                <a:latin typeface="Poppins"/>
                <a:ea typeface="Poppins"/>
                <a:cs typeface="Poppins"/>
                <a:sym typeface="Poppins"/>
              </a:rPr>
              <a:t>Does the application clarify and confirm the new future state in advance?</a:t>
            </a:r>
            <a:endParaRPr b="0" i="0" sz="1000" u="none" cap="none" strike="noStrike">
              <a:solidFill>
                <a:schemeClr val="lt1"/>
              </a:solidFill>
              <a:latin typeface="Poppins"/>
              <a:ea typeface="Poppins"/>
              <a:cs typeface="Poppins"/>
              <a:sym typeface="Poppins"/>
            </a:endParaRPr>
          </a:p>
          <a:p>
            <a:pPr indent="-292100" lvl="0" marL="457200" marR="0" rtl="0" algn="l">
              <a:lnSpc>
                <a:spcPct val="150000"/>
              </a:lnSpc>
              <a:spcBef>
                <a:spcPts val="0"/>
              </a:spcBef>
              <a:spcAft>
                <a:spcPts val="0"/>
              </a:spcAft>
              <a:buClr>
                <a:schemeClr val="lt1"/>
              </a:buClr>
              <a:buSzPts val="1000"/>
              <a:buFont typeface="Poppins"/>
              <a:buChar char="●"/>
            </a:pPr>
            <a:r>
              <a:rPr b="0" i="0" lang="en" sz="1000" u="none" cap="none" strike="noStrike">
                <a:solidFill>
                  <a:schemeClr val="lt1"/>
                </a:solidFill>
                <a:latin typeface="Poppins"/>
                <a:ea typeface="Poppins"/>
                <a:cs typeface="Poppins"/>
                <a:sym typeface="Poppins"/>
              </a:rPr>
              <a:t>Is the data being used for a transaction shown in a human-readable format?</a:t>
            </a:r>
            <a:endParaRPr b="0" i="0" sz="1000" u="none" cap="none" strike="noStrike">
              <a:solidFill>
                <a:schemeClr val="lt1"/>
              </a:solidFill>
              <a:latin typeface="Poppins"/>
              <a:ea typeface="Poppins"/>
              <a:cs typeface="Poppins"/>
              <a:sym typeface="Poppins"/>
            </a:endParaRPr>
          </a:p>
          <a:p>
            <a:pPr indent="-292100" lvl="0" marL="457200" marR="0" rtl="0" algn="l">
              <a:lnSpc>
                <a:spcPct val="150000"/>
              </a:lnSpc>
              <a:spcBef>
                <a:spcPts val="0"/>
              </a:spcBef>
              <a:spcAft>
                <a:spcPts val="0"/>
              </a:spcAft>
              <a:buClr>
                <a:schemeClr val="lt1"/>
              </a:buClr>
              <a:buSzPts val="1000"/>
              <a:buFont typeface="Poppins"/>
              <a:buChar char="●"/>
            </a:pPr>
            <a:r>
              <a:rPr b="0" i="0" lang="en" sz="1000" u="none" cap="none" strike="noStrike">
                <a:solidFill>
                  <a:schemeClr val="lt1"/>
                </a:solidFill>
                <a:latin typeface="Poppins"/>
                <a:ea typeface="Poppins"/>
                <a:cs typeface="Poppins"/>
                <a:sym typeface="Poppins"/>
              </a:rPr>
              <a:t>Are suggested values for gas price clarified and how to overwrite the transaction?</a:t>
            </a:r>
            <a:endParaRPr b="0" i="0" sz="1000" u="none" cap="none" strike="noStrike">
              <a:solidFill>
                <a:schemeClr val="lt1"/>
              </a:solidFill>
              <a:latin typeface="Poppins"/>
              <a:ea typeface="Poppins"/>
              <a:cs typeface="Poppins"/>
              <a:sym typeface="Poppins"/>
            </a:endParaRPr>
          </a:p>
          <a:p>
            <a:pPr indent="-292100" lvl="0" marL="457200" marR="0" rtl="0" algn="l">
              <a:lnSpc>
                <a:spcPct val="150000"/>
              </a:lnSpc>
              <a:spcBef>
                <a:spcPts val="0"/>
              </a:spcBef>
              <a:spcAft>
                <a:spcPts val="0"/>
              </a:spcAft>
              <a:buClr>
                <a:schemeClr val="lt1"/>
              </a:buClr>
              <a:buSzPts val="1000"/>
              <a:buFont typeface="Poppins"/>
              <a:buChar char="●"/>
            </a:pPr>
            <a:r>
              <a:rPr b="0" i="0" lang="en" sz="1000" u="none" cap="none" strike="noStrike">
                <a:solidFill>
                  <a:schemeClr val="lt1"/>
                </a:solidFill>
                <a:latin typeface="Poppins"/>
                <a:ea typeface="Poppins"/>
                <a:cs typeface="Poppins"/>
                <a:sym typeface="Poppins"/>
              </a:rPr>
              <a:t>Is transaction wait time managed effectively</a:t>
            </a:r>
            <a:endParaRPr b="0" i="0" sz="1000" u="none" cap="none" strike="noStrike">
              <a:solidFill>
                <a:schemeClr val="lt1"/>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t/>
            </a:r>
            <a:endParaRPr b="0" i="0" sz="1000" u="none" cap="none" strike="noStrike">
              <a:solidFill>
                <a:schemeClr val="lt1"/>
              </a:solidFill>
              <a:latin typeface="IBM Plex Sans"/>
              <a:ea typeface="IBM Plex Sans"/>
              <a:cs typeface="IBM Plex Sans"/>
              <a:sym typeface="IBM Plex Sans"/>
            </a:endParaRPr>
          </a:p>
        </p:txBody>
      </p:sp>
      <p:sp>
        <p:nvSpPr>
          <p:cNvPr id="361" name="Google Shape;361;g25db78d7008_0_57"/>
          <p:cNvSpPr txBox="1"/>
          <p:nvPr/>
        </p:nvSpPr>
        <p:spPr>
          <a:xfrm>
            <a:off x="364875" y="500750"/>
            <a:ext cx="1927800" cy="515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ARRAKIS</a:t>
            </a:r>
            <a:r>
              <a:rPr b="1" i="0" lang="en" sz="1000" u="none" cap="none" strike="noStrike">
                <a:solidFill>
                  <a:srgbClr val="B78CF8"/>
                </a:solidFill>
                <a:latin typeface="IBM Plex Sans"/>
                <a:ea typeface="IBM Plex Sans"/>
                <a:cs typeface="IBM Plex Sans"/>
                <a:sym typeface="IBM Plex Sans"/>
              </a:rPr>
              <a:t> FINANCE</a:t>
            </a:r>
            <a:r>
              <a:rPr b="0" i="0" lang="en" sz="1000" u="none" cap="none" strike="noStrike">
                <a:solidFill>
                  <a:srgbClr val="B78CF8"/>
                </a:solidFill>
                <a:latin typeface="IBM Plex Sans"/>
                <a:ea typeface="IBM Plex Sans"/>
                <a:cs typeface="IBM Plex Sans"/>
                <a:sym typeface="IBM Plex Sans"/>
              </a:rPr>
              <a:t> </a:t>
            </a:r>
            <a:endParaRPr b="0" i="0" sz="1000" u="none" cap="none" strike="noStrike">
              <a:solidFill>
                <a:srgbClr val="B78CF8"/>
              </a:solidFill>
              <a:latin typeface="IBM Plex Sans"/>
              <a:ea typeface="IBM Plex Sans"/>
              <a:cs typeface="IBM Plex Sans"/>
              <a:sym typeface="IBM Plex Sans"/>
            </a:endParaRPr>
          </a:p>
          <a:p>
            <a:pPr indent="0" lvl="0" marL="0" marR="0" rtl="0" algn="l">
              <a:lnSpc>
                <a:spcPct val="115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65" name="Shape 365"/>
        <p:cNvGrpSpPr/>
        <p:nvPr/>
      </p:nvGrpSpPr>
      <p:grpSpPr>
        <a:xfrm>
          <a:off x="0" y="0"/>
          <a:ext cx="0" cy="0"/>
          <a:chOff x="0" y="0"/>
          <a:chExt cx="0" cy="0"/>
        </a:xfrm>
      </p:grpSpPr>
      <p:sp>
        <p:nvSpPr>
          <p:cNvPr id="366" name="Google Shape;366;g2582016d458_0_27"/>
          <p:cNvSpPr txBox="1"/>
          <p:nvPr/>
        </p:nvSpPr>
        <p:spPr>
          <a:xfrm>
            <a:off x="256032" y="58742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i="0" lang="en" sz="1200" u="none" cap="none" strike="noStrike">
                <a:solidFill>
                  <a:schemeClr val="accent1"/>
                </a:solidFill>
                <a:latin typeface="Inter"/>
                <a:ea typeface="Inter"/>
                <a:cs typeface="Inter"/>
                <a:sym typeface="Inter"/>
              </a:rPr>
              <a:t>(LOW)</a:t>
            </a:r>
            <a:endParaRPr b="1" i="0" sz="1200" u="none" cap="none" strike="noStrike">
              <a:solidFill>
                <a:schemeClr val="accent1"/>
              </a:solidFill>
              <a:latin typeface="Inter"/>
              <a:ea typeface="Inter"/>
              <a:cs typeface="Inter"/>
              <a:sym typeface="Inter"/>
            </a:endParaRPr>
          </a:p>
        </p:txBody>
      </p:sp>
      <p:sp>
        <p:nvSpPr>
          <p:cNvPr id="367" name="Google Shape;367;g2582016d458_0_27"/>
          <p:cNvSpPr txBox="1"/>
          <p:nvPr/>
        </p:nvSpPr>
        <p:spPr>
          <a:xfrm>
            <a:off x="256032" y="1118942"/>
            <a:ext cx="4359300" cy="25704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1500"/>
              </a:spcBef>
              <a:spcAft>
                <a:spcPts val="0"/>
              </a:spcAft>
              <a:buClr>
                <a:schemeClr val="dk2"/>
              </a:buClr>
              <a:buSzPts val="1000"/>
              <a:buFont typeface="Poppins"/>
              <a:buChar char="●"/>
            </a:pPr>
            <a:r>
              <a:rPr lang="en" sz="1000">
                <a:solidFill>
                  <a:schemeClr val="dk2"/>
                </a:solidFill>
                <a:latin typeface="IBM Plex Sans"/>
                <a:ea typeface="IBM Plex Sans"/>
                <a:cs typeface="IBM Plex Sans"/>
                <a:sym typeface="IBM Plex Sans"/>
              </a:rPr>
              <a:t>Arrakis fails to clearly indicate actions that could potentially lead to user identification. This lack of clarity raises significant concerns regarding user privacy and data protection.</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1500"/>
              </a:spcBef>
              <a:spcAft>
                <a:spcPts val="0"/>
              </a:spcAft>
              <a:buClr>
                <a:schemeClr val="dk2"/>
              </a:buClr>
              <a:buSzPts val="1000"/>
              <a:buFont typeface="Poppins"/>
              <a:buChar char="●"/>
            </a:pPr>
            <a:r>
              <a:rPr lang="en" sz="1000">
                <a:solidFill>
                  <a:schemeClr val="dk2"/>
                </a:solidFill>
                <a:latin typeface="IBM Plex Sans"/>
                <a:ea typeface="IBM Plex Sans"/>
                <a:cs typeface="IBM Plex Sans"/>
                <a:sym typeface="IBM Plex Sans"/>
              </a:rPr>
              <a:t>Unclear Gas Price Suggestions: The platform fails to offer clear and concise explanations or tooltips regarding the suggested gas prices for transactions. Users may struggle to understand the significance of these values, leading to uncertainty in decision-making.</a:t>
            </a:r>
            <a:endParaRPr sz="1000">
              <a:solidFill>
                <a:schemeClr val="dk2"/>
              </a:solidFill>
              <a:latin typeface="IBM Plex Sans"/>
              <a:ea typeface="IBM Plex Sans"/>
              <a:cs typeface="IBM Plex Sans"/>
              <a:sym typeface="IBM Plex Sans"/>
            </a:endParaRPr>
          </a:p>
          <a:p>
            <a:pPr indent="0" lvl="0" marL="457200" rtl="0" algn="l">
              <a:lnSpc>
                <a:spcPct val="150000"/>
              </a:lnSpc>
              <a:spcBef>
                <a:spcPts val="1500"/>
              </a:spcBef>
              <a:spcAft>
                <a:spcPts val="0"/>
              </a:spcAft>
              <a:buNone/>
            </a:pPr>
            <a:r>
              <a:t/>
            </a:r>
            <a:endParaRPr sz="1000">
              <a:solidFill>
                <a:schemeClr val="dk2"/>
              </a:solidFill>
              <a:latin typeface="IBM Plex Sans"/>
              <a:ea typeface="IBM Plex Sans"/>
              <a:cs typeface="IBM Plex Sans"/>
              <a:sym typeface="IBM Plex Sans"/>
            </a:endParaRPr>
          </a:p>
        </p:txBody>
      </p:sp>
      <p:sp>
        <p:nvSpPr>
          <p:cNvPr id="368" name="Google Shape;368;g2582016d458_0_27"/>
          <p:cNvSpPr txBox="1"/>
          <p:nvPr/>
        </p:nvSpPr>
        <p:spPr>
          <a:xfrm>
            <a:off x="4846359"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1" i="0" sz="1200" u="none" cap="none" strike="noStrike">
              <a:solidFill>
                <a:schemeClr val="dk1"/>
              </a:solidFill>
              <a:latin typeface="Inter"/>
              <a:ea typeface="Inter"/>
              <a:cs typeface="Inter"/>
              <a:sym typeface="Inter"/>
            </a:endParaRPr>
          </a:p>
        </p:txBody>
      </p:sp>
      <p:sp>
        <p:nvSpPr>
          <p:cNvPr id="369" name="Google Shape;369;g2582016d458_0_27"/>
          <p:cNvSpPr txBox="1"/>
          <p:nvPr/>
        </p:nvSpPr>
        <p:spPr>
          <a:xfrm>
            <a:off x="4684050" y="1115568"/>
            <a:ext cx="4359300" cy="32631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Improve User Identification Disclosure: Clearly indicate any actions or processes that may result in user identification, ensuring users are informed about the potential risks and implications</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Clear Gas Price Explanations: Implement concise and user-friendly tooltips or information icons next to suggested gas prices. These should provide users with a brief explanation of the significance of gas prices, helping them make informed decisions based on transaction priorities.</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Dynamic Gas Price Recommendations: Implement a dynamic system that updates gas price suggestions in real-time based on current market conditions.</a:t>
            </a:r>
            <a:endParaRPr sz="1000">
              <a:solidFill>
                <a:schemeClr val="dk2"/>
              </a:solidFill>
              <a:latin typeface="IBM Plex Sans"/>
              <a:ea typeface="IBM Plex Sans"/>
              <a:cs typeface="IBM Plex Sans"/>
              <a:sym typeface="IBM Plex Sans"/>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373" name="Shape 373"/>
        <p:cNvGrpSpPr/>
        <p:nvPr/>
      </p:nvGrpSpPr>
      <p:grpSpPr>
        <a:xfrm>
          <a:off x="0" y="0"/>
          <a:ext cx="0" cy="0"/>
          <a:chOff x="0" y="0"/>
          <a:chExt cx="0" cy="0"/>
        </a:xfrm>
      </p:grpSpPr>
      <p:sp>
        <p:nvSpPr>
          <p:cNvPr id="374" name="Google Shape;374;g25db78d7008_0_64"/>
          <p:cNvSpPr txBox="1"/>
          <p:nvPr/>
        </p:nvSpPr>
        <p:spPr>
          <a:xfrm>
            <a:off x="364875" y="2545400"/>
            <a:ext cx="6486900" cy="838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2800"/>
              <a:buFont typeface="Arial"/>
              <a:buNone/>
            </a:pPr>
            <a:r>
              <a:rPr b="1" lang="en" sz="2000">
                <a:solidFill>
                  <a:schemeClr val="lt1"/>
                </a:solidFill>
                <a:latin typeface="Inter"/>
                <a:ea typeface="Inter"/>
                <a:cs typeface="Inter"/>
                <a:sym typeface="Inter"/>
              </a:rPr>
              <a:t>TRANSPARENCY OF SMART CONTRACT EVENTS</a:t>
            </a:r>
            <a:endParaRPr b="1" sz="2400">
              <a:solidFill>
                <a:schemeClr val="lt1"/>
              </a:solidFill>
              <a:latin typeface="Inter"/>
              <a:ea typeface="Inter"/>
              <a:cs typeface="Inter"/>
              <a:sym typeface="Inter"/>
            </a:endParaRPr>
          </a:p>
        </p:txBody>
      </p:sp>
      <p:sp>
        <p:nvSpPr>
          <p:cNvPr id="375" name="Google Shape;375;g25db78d7008_0_64"/>
          <p:cNvSpPr txBox="1"/>
          <p:nvPr/>
        </p:nvSpPr>
        <p:spPr>
          <a:xfrm>
            <a:off x="364875" y="3383600"/>
            <a:ext cx="6486900" cy="800400"/>
          </a:xfrm>
          <a:prstGeom prst="rect">
            <a:avLst/>
          </a:prstGeom>
          <a:noFill/>
          <a:ln>
            <a:noFill/>
          </a:ln>
        </p:spPr>
        <p:txBody>
          <a:bodyPr anchorCtr="0" anchor="b" bIns="91425" lIns="91425" spcFirstLastPara="1" rIns="91425" wrap="square" tIns="91425">
            <a:spAutoFit/>
          </a:bodyPr>
          <a:lstStyle/>
          <a:p>
            <a:pPr indent="-292100" lvl="0" marL="457200" rtl="0" algn="l">
              <a:lnSpc>
                <a:spcPct val="150000"/>
              </a:lnSpc>
              <a:spcBef>
                <a:spcPts val="0"/>
              </a:spcBef>
              <a:spcAft>
                <a:spcPts val="0"/>
              </a:spcAft>
              <a:buClr>
                <a:schemeClr val="lt1"/>
              </a:buClr>
              <a:buSzPts val="1000"/>
              <a:buFont typeface="IBM Plex Sans"/>
              <a:buChar char="●"/>
            </a:pPr>
            <a:r>
              <a:rPr lang="en" sz="1000">
                <a:solidFill>
                  <a:schemeClr val="lt1"/>
                </a:solidFill>
                <a:latin typeface="IBM Plex Sans"/>
                <a:ea typeface="IBM Plex Sans"/>
                <a:cs typeface="IBM Plex Sans"/>
                <a:sym typeface="IBM Plex Sans"/>
              </a:rPr>
              <a:t>Are all events, even those for developer purposes, clarified and made accessible to the end user? </a:t>
            </a:r>
            <a:endParaRPr sz="1000">
              <a:solidFill>
                <a:schemeClr val="lt1"/>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lt1"/>
              </a:buClr>
              <a:buSzPts val="1000"/>
              <a:buFont typeface="IBM Plex Sans"/>
              <a:buChar char="●"/>
            </a:pPr>
            <a:r>
              <a:rPr lang="en" sz="1000">
                <a:solidFill>
                  <a:schemeClr val="lt1"/>
                </a:solidFill>
                <a:latin typeface="IBM Plex Sans"/>
                <a:ea typeface="IBM Plex Sans"/>
                <a:cs typeface="IBM Plex Sans"/>
                <a:sym typeface="IBM Plex Sans"/>
              </a:rPr>
              <a:t>Are interrupting messages shown only for information relevant to the current user? </a:t>
            </a:r>
            <a:endParaRPr sz="1000">
              <a:solidFill>
                <a:schemeClr val="lt1"/>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lt1"/>
              </a:buClr>
              <a:buSzPts val="1000"/>
              <a:buFont typeface="IBM Plex Sans"/>
              <a:buChar char="●"/>
            </a:pPr>
            <a:r>
              <a:rPr lang="en" sz="1000">
                <a:solidFill>
                  <a:schemeClr val="lt1"/>
                </a:solidFill>
                <a:latin typeface="IBM Plex Sans"/>
                <a:ea typeface="IBM Plex Sans"/>
                <a:cs typeface="IBM Plex Sans"/>
                <a:sym typeface="IBM Plex Sans"/>
              </a:rPr>
              <a:t>Can users subscribe to, unsubscribe from, or temporarily mute certain events?</a:t>
            </a:r>
            <a:endParaRPr sz="1000">
              <a:solidFill>
                <a:schemeClr val="lt1"/>
              </a:solidFill>
              <a:latin typeface="IBM Plex Sans"/>
              <a:ea typeface="IBM Plex Sans"/>
              <a:cs typeface="IBM Plex Sans"/>
              <a:sym typeface="IBM Plex Sans"/>
            </a:endParaRPr>
          </a:p>
        </p:txBody>
      </p:sp>
      <p:pic>
        <p:nvPicPr>
          <p:cNvPr id="376" name="Google Shape;376;g25db78d7008_0_64"/>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
        <p:nvSpPr>
          <p:cNvPr id="377" name="Google Shape;377;g25db78d7008_0_64"/>
          <p:cNvSpPr txBox="1"/>
          <p:nvPr/>
        </p:nvSpPr>
        <p:spPr>
          <a:xfrm>
            <a:off x="364875" y="500750"/>
            <a:ext cx="1927800" cy="515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ARRAKIS</a:t>
            </a:r>
            <a:r>
              <a:rPr b="1" i="0" lang="en" sz="1000" u="none" cap="none" strike="noStrike">
                <a:solidFill>
                  <a:srgbClr val="B78CF8"/>
                </a:solidFill>
                <a:latin typeface="IBM Plex Sans"/>
                <a:ea typeface="IBM Plex Sans"/>
                <a:cs typeface="IBM Plex Sans"/>
                <a:sym typeface="IBM Plex Sans"/>
              </a:rPr>
              <a:t> FINANCE</a:t>
            </a:r>
            <a:r>
              <a:rPr b="0" i="0" lang="en" sz="1000" u="none" cap="none" strike="noStrike">
                <a:solidFill>
                  <a:srgbClr val="B78CF8"/>
                </a:solidFill>
                <a:latin typeface="IBM Plex Sans"/>
                <a:ea typeface="IBM Plex Sans"/>
                <a:cs typeface="IBM Plex Sans"/>
                <a:sym typeface="IBM Plex Sans"/>
              </a:rPr>
              <a:t> </a:t>
            </a:r>
            <a:endParaRPr b="0" i="0" sz="1000" u="none" cap="none" strike="noStrike">
              <a:solidFill>
                <a:srgbClr val="B78CF8"/>
              </a:solidFill>
              <a:latin typeface="IBM Plex Sans"/>
              <a:ea typeface="IBM Plex Sans"/>
              <a:cs typeface="IBM Plex Sans"/>
              <a:sym typeface="IBM Plex Sans"/>
            </a:endParaRPr>
          </a:p>
          <a:p>
            <a:pPr indent="0" lvl="0" marL="0" marR="0" rtl="0" algn="l">
              <a:lnSpc>
                <a:spcPct val="115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81" name="Shape 381"/>
        <p:cNvGrpSpPr/>
        <p:nvPr/>
      </p:nvGrpSpPr>
      <p:grpSpPr>
        <a:xfrm>
          <a:off x="0" y="0"/>
          <a:ext cx="0" cy="0"/>
          <a:chOff x="0" y="0"/>
          <a:chExt cx="0" cy="0"/>
        </a:xfrm>
      </p:grpSpPr>
      <p:sp>
        <p:nvSpPr>
          <p:cNvPr id="382" name="Google Shape;382;g258a794ab94_0_23"/>
          <p:cNvSpPr txBox="1"/>
          <p:nvPr/>
        </p:nvSpPr>
        <p:spPr>
          <a:xfrm>
            <a:off x="256032" y="58742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i="0" lang="en" sz="1200" u="none" cap="none" strike="noStrike">
                <a:solidFill>
                  <a:schemeClr val="accent1"/>
                </a:solidFill>
                <a:latin typeface="Inter"/>
                <a:ea typeface="Inter"/>
                <a:cs typeface="Inter"/>
                <a:sym typeface="Inter"/>
              </a:rPr>
              <a:t>(LOW)</a:t>
            </a:r>
            <a:endParaRPr b="1" i="0" sz="1200" u="none" cap="none" strike="noStrike">
              <a:solidFill>
                <a:schemeClr val="accent1"/>
              </a:solidFill>
              <a:latin typeface="Inter"/>
              <a:ea typeface="Inter"/>
              <a:cs typeface="Inter"/>
              <a:sym typeface="Inter"/>
            </a:endParaRPr>
          </a:p>
        </p:txBody>
      </p:sp>
      <p:sp>
        <p:nvSpPr>
          <p:cNvPr id="383" name="Google Shape;383;g258a794ab94_0_23"/>
          <p:cNvSpPr txBox="1"/>
          <p:nvPr/>
        </p:nvSpPr>
        <p:spPr>
          <a:xfrm>
            <a:off x="324750" y="954350"/>
            <a:ext cx="4359300" cy="12621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Obscured Developer Events: The platform does not adequately clarify or make visible events that are primarily designed for developers. This lack of transparency prevents end users from comprehending the full scope of activities occurring within the platform.</a:t>
            </a:r>
            <a:endParaRPr b="0" i="0" sz="1000" u="none" cap="none" strike="noStrike">
              <a:solidFill>
                <a:schemeClr val="dk2"/>
              </a:solidFill>
              <a:latin typeface="IBM Plex Sans"/>
              <a:ea typeface="IBM Plex Sans"/>
              <a:cs typeface="IBM Plex Sans"/>
              <a:sym typeface="IBM Plex Sans"/>
            </a:endParaRPr>
          </a:p>
        </p:txBody>
      </p:sp>
      <p:sp>
        <p:nvSpPr>
          <p:cNvPr id="384" name="Google Shape;384;g258a794ab94_0_23"/>
          <p:cNvSpPr txBox="1"/>
          <p:nvPr/>
        </p:nvSpPr>
        <p:spPr>
          <a:xfrm>
            <a:off x="4777641"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1" i="0" sz="1200" u="none" cap="none" strike="noStrike">
              <a:solidFill>
                <a:schemeClr val="dk1"/>
              </a:solidFill>
              <a:latin typeface="Inter"/>
              <a:ea typeface="Inter"/>
              <a:cs typeface="Inter"/>
              <a:sym typeface="Inter"/>
            </a:endParaRPr>
          </a:p>
        </p:txBody>
      </p:sp>
      <p:sp>
        <p:nvSpPr>
          <p:cNvPr id="385" name="Google Shape;385;g258a794ab94_0_23"/>
          <p:cNvSpPr txBox="1"/>
          <p:nvPr/>
        </p:nvSpPr>
        <p:spPr>
          <a:xfrm>
            <a:off x="4684050" y="950976"/>
            <a:ext cx="4359300" cy="12621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Clearly Label Developer Events: Introduce a clear and consistent labeling system to denote events that are primarily geared towards developers. This labeling should be visible in event listings, calendars, and any relevant sections where users explore upcoming activities.</a:t>
            </a:r>
            <a:endParaRPr b="0" i="0"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389" name="Shape 389"/>
        <p:cNvGrpSpPr/>
        <p:nvPr/>
      </p:nvGrpSpPr>
      <p:grpSpPr>
        <a:xfrm>
          <a:off x="0" y="0"/>
          <a:ext cx="0" cy="0"/>
          <a:chOff x="0" y="0"/>
          <a:chExt cx="0" cy="0"/>
        </a:xfrm>
      </p:grpSpPr>
      <p:sp>
        <p:nvSpPr>
          <p:cNvPr id="390" name="Google Shape;390;g2b193e0fc2f_0_105"/>
          <p:cNvSpPr txBox="1"/>
          <p:nvPr/>
        </p:nvSpPr>
        <p:spPr>
          <a:xfrm>
            <a:off x="364875" y="2545400"/>
            <a:ext cx="67983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1" lang="en" sz="2400">
                <a:solidFill>
                  <a:schemeClr val="lt1"/>
                </a:solidFill>
                <a:latin typeface="Inter"/>
                <a:ea typeface="Inter"/>
                <a:cs typeface="Inter"/>
                <a:sym typeface="Inter"/>
              </a:rPr>
              <a:t>TRANSPARENCY AND ACCESSIBILITY OF USER’S INTERACTION HISTORY</a:t>
            </a:r>
            <a:endParaRPr b="1" i="0" sz="2000" u="none" cap="none" strike="noStrike">
              <a:solidFill>
                <a:schemeClr val="lt1"/>
              </a:solidFill>
              <a:latin typeface="Red Hat Display"/>
              <a:ea typeface="Red Hat Display"/>
              <a:cs typeface="Red Hat Display"/>
              <a:sym typeface="Red Hat Display"/>
            </a:endParaRPr>
          </a:p>
        </p:txBody>
      </p:sp>
      <p:sp>
        <p:nvSpPr>
          <p:cNvPr id="391" name="Google Shape;391;g2b193e0fc2f_0_105"/>
          <p:cNvSpPr txBox="1"/>
          <p:nvPr/>
        </p:nvSpPr>
        <p:spPr>
          <a:xfrm>
            <a:off x="364875" y="3383600"/>
            <a:ext cx="6486900" cy="861900"/>
          </a:xfrm>
          <a:prstGeom prst="rect">
            <a:avLst/>
          </a:prstGeom>
          <a:noFill/>
          <a:ln>
            <a:noFill/>
          </a:ln>
        </p:spPr>
        <p:txBody>
          <a:bodyPr anchorCtr="0" anchor="b" bIns="91425" lIns="91425" spcFirstLastPara="1" rIns="91425" wrap="square" tIns="91425">
            <a:spAutoFit/>
          </a:bodyPr>
          <a:lstStyle/>
          <a:p>
            <a:pPr indent="-298450" lvl="0" marL="457200" rtl="0" algn="l">
              <a:lnSpc>
                <a:spcPct val="150000"/>
              </a:lnSpc>
              <a:spcBef>
                <a:spcPts val="0"/>
              </a:spcBef>
              <a:spcAft>
                <a:spcPts val="0"/>
              </a:spcAft>
              <a:buClr>
                <a:schemeClr val="lt1"/>
              </a:buClr>
              <a:buSzPts val="1100"/>
              <a:buFont typeface="IBM Plex Sans"/>
              <a:buChar char="●"/>
            </a:pPr>
            <a:r>
              <a:rPr lang="en" sz="1000">
                <a:solidFill>
                  <a:schemeClr val="lt1"/>
                </a:solidFill>
                <a:latin typeface="IBM Plex Sans"/>
                <a:ea typeface="IBM Plex Sans"/>
                <a:cs typeface="IBM Plex Sans"/>
                <a:sym typeface="IBM Plex Sans"/>
              </a:rPr>
              <a:t>Does the application provide a history of all transactions from a given address?</a:t>
            </a:r>
            <a:endParaRPr sz="1000">
              <a:solidFill>
                <a:schemeClr val="lt1"/>
              </a:solidFill>
              <a:latin typeface="IBM Plex Sans"/>
              <a:ea typeface="IBM Plex Sans"/>
              <a:cs typeface="IBM Plex Sans"/>
              <a:sym typeface="IBM Plex Sans"/>
            </a:endParaRPr>
          </a:p>
          <a:p>
            <a:pPr indent="-298450" lvl="0" marL="457200" rtl="0" algn="l">
              <a:lnSpc>
                <a:spcPct val="150000"/>
              </a:lnSpc>
              <a:spcBef>
                <a:spcPts val="0"/>
              </a:spcBef>
              <a:spcAft>
                <a:spcPts val="0"/>
              </a:spcAft>
              <a:buClr>
                <a:schemeClr val="lt1"/>
              </a:buClr>
              <a:buSzPts val="1100"/>
              <a:buFont typeface="IBM Plex Sans"/>
              <a:buChar char="●"/>
            </a:pPr>
            <a:r>
              <a:rPr lang="en" sz="1000">
                <a:solidFill>
                  <a:schemeClr val="lt1"/>
                </a:solidFill>
                <a:latin typeface="IBM Plex Sans"/>
                <a:ea typeface="IBM Plex Sans"/>
                <a:cs typeface="IBM Plex Sans"/>
                <a:sym typeface="IBM Plex Sans"/>
              </a:rPr>
              <a:t>Is it clear where the history is stored (local or server)?</a:t>
            </a:r>
            <a:endParaRPr sz="1000">
              <a:solidFill>
                <a:schemeClr val="lt1"/>
              </a:solidFill>
              <a:latin typeface="IBM Plex Sans"/>
              <a:ea typeface="IBM Plex Sans"/>
              <a:cs typeface="IBM Plex Sans"/>
              <a:sym typeface="IBM Plex Sans"/>
            </a:endParaRPr>
          </a:p>
          <a:p>
            <a:pPr indent="-298450" lvl="0" marL="457200" rtl="0" algn="l">
              <a:lnSpc>
                <a:spcPct val="150000"/>
              </a:lnSpc>
              <a:spcBef>
                <a:spcPts val="0"/>
              </a:spcBef>
              <a:spcAft>
                <a:spcPts val="0"/>
              </a:spcAft>
              <a:buClr>
                <a:schemeClr val="lt1"/>
              </a:buClr>
              <a:buSzPts val="1100"/>
              <a:buFont typeface="IBM Plex Sans"/>
              <a:buChar char="●"/>
            </a:pPr>
            <a:r>
              <a:rPr lang="en" sz="1000">
                <a:solidFill>
                  <a:schemeClr val="lt1"/>
                </a:solidFill>
                <a:latin typeface="IBM Plex Sans"/>
                <a:ea typeface="IBM Plex Sans"/>
                <a:cs typeface="IBM Plex Sans"/>
                <a:sym typeface="IBM Plex Sans"/>
              </a:rPr>
              <a:t>Are tools provided to navigate, search, export, and delete the history cache?</a:t>
            </a:r>
            <a:endParaRPr sz="1000">
              <a:solidFill>
                <a:schemeClr val="lt1"/>
              </a:solidFill>
              <a:latin typeface="IBM Plex Sans"/>
              <a:ea typeface="IBM Plex Sans"/>
              <a:cs typeface="IBM Plex Sans"/>
              <a:sym typeface="IBM Plex Sans"/>
            </a:endParaRPr>
          </a:p>
        </p:txBody>
      </p:sp>
      <p:pic>
        <p:nvPicPr>
          <p:cNvPr id="392" name="Google Shape;392;g2b193e0fc2f_0_105"/>
          <p:cNvPicPr preferRelativeResize="0"/>
          <p:nvPr/>
        </p:nvPicPr>
        <p:blipFill rotWithShape="1">
          <a:blip r:embed="rId3">
            <a:alphaModFix/>
          </a:blip>
          <a:srcRect b="0" l="49217" r="-5" t="0"/>
          <a:stretch/>
        </p:blipFill>
        <p:spPr>
          <a:xfrm>
            <a:off x="7261399" y="0"/>
            <a:ext cx="1882601" cy="5143501"/>
          </a:xfrm>
          <a:prstGeom prst="rect">
            <a:avLst/>
          </a:prstGeom>
          <a:noFill/>
          <a:ln>
            <a:noFill/>
          </a:ln>
        </p:spPr>
      </p:pic>
      <p:sp>
        <p:nvSpPr>
          <p:cNvPr id="393" name="Google Shape;393;g2b193e0fc2f_0_105"/>
          <p:cNvSpPr txBox="1"/>
          <p:nvPr/>
        </p:nvSpPr>
        <p:spPr>
          <a:xfrm>
            <a:off x="364875" y="500750"/>
            <a:ext cx="1927800" cy="515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ARRAKIS</a:t>
            </a:r>
            <a:r>
              <a:rPr b="1" i="0" lang="en" sz="1000" u="none" cap="none" strike="noStrike">
                <a:solidFill>
                  <a:srgbClr val="B78CF8"/>
                </a:solidFill>
                <a:latin typeface="IBM Plex Sans"/>
                <a:ea typeface="IBM Plex Sans"/>
                <a:cs typeface="IBM Plex Sans"/>
                <a:sym typeface="IBM Plex Sans"/>
              </a:rPr>
              <a:t> FINANCE</a:t>
            </a:r>
            <a:r>
              <a:rPr b="0" i="0" lang="en" sz="1000" u="none" cap="none" strike="noStrike">
                <a:solidFill>
                  <a:srgbClr val="B78CF8"/>
                </a:solidFill>
                <a:latin typeface="IBM Plex Sans"/>
                <a:ea typeface="IBM Plex Sans"/>
                <a:cs typeface="IBM Plex Sans"/>
                <a:sym typeface="IBM Plex Sans"/>
              </a:rPr>
              <a:t> </a:t>
            </a:r>
            <a:endParaRPr b="0" i="0" sz="1000" u="none" cap="none" strike="noStrike">
              <a:solidFill>
                <a:srgbClr val="B78CF8"/>
              </a:solidFill>
              <a:latin typeface="IBM Plex Sans"/>
              <a:ea typeface="IBM Plex Sans"/>
              <a:cs typeface="IBM Plex Sans"/>
              <a:sym typeface="IBM Plex Sans"/>
            </a:endParaRPr>
          </a:p>
          <a:p>
            <a:pPr indent="0" lvl="0" marL="0" marR="0" rtl="0" algn="l">
              <a:lnSpc>
                <a:spcPct val="115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97" name="Shape 397"/>
        <p:cNvGrpSpPr/>
        <p:nvPr/>
      </p:nvGrpSpPr>
      <p:grpSpPr>
        <a:xfrm>
          <a:off x="0" y="0"/>
          <a:ext cx="0" cy="0"/>
          <a:chOff x="0" y="0"/>
          <a:chExt cx="0" cy="0"/>
        </a:xfrm>
      </p:grpSpPr>
      <p:sp>
        <p:nvSpPr>
          <p:cNvPr id="398" name="Google Shape;398;g2582016d458_0_93"/>
          <p:cNvSpPr txBox="1"/>
          <p:nvPr/>
        </p:nvSpPr>
        <p:spPr>
          <a:xfrm>
            <a:off x="256032" y="58742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i="0" lang="en" sz="1200" u="none" cap="none" strike="noStrike">
                <a:solidFill>
                  <a:schemeClr val="accent4"/>
                </a:solidFill>
                <a:latin typeface="Inter"/>
                <a:ea typeface="Inter"/>
                <a:cs typeface="Inter"/>
                <a:sym typeface="Inter"/>
              </a:rPr>
              <a:t>(MEDIUM)</a:t>
            </a:r>
            <a:endParaRPr b="1" i="0" sz="1200" u="none" cap="none" strike="noStrike">
              <a:solidFill>
                <a:schemeClr val="accent4"/>
              </a:solidFill>
              <a:latin typeface="Inter"/>
              <a:ea typeface="Inter"/>
              <a:cs typeface="Inter"/>
              <a:sym typeface="Inter"/>
            </a:endParaRPr>
          </a:p>
        </p:txBody>
      </p:sp>
      <p:sp>
        <p:nvSpPr>
          <p:cNvPr id="399" name="Google Shape;399;g2582016d458_0_93"/>
          <p:cNvSpPr txBox="1"/>
          <p:nvPr/>
        </p:nvSpPr>
        <p:spPr>
          <a:xfrm>
            <a:off x="256032" y="1118942"/>
            <a:ext cx="4359300" cy="31092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Opaque Transaction History: The application does not adequately communicate or provide visibility into the existence of a comprehensive transaction history associated with a specific address. Users are left unaware of the availability and scope of this information.</a:t>
            </a:r>
            <a:endParaRPr sz="1000">
              <a:solidFill>
                <a:schemeClr val="dk2"/>
              </a:solidFill>
              <a:latin typeface="IBM Plex Sans"/>
              <a:ea typeface="IBM Plex Sans"/>
              <a:cs typeface="IBM Plex Sans"/>
              <a:sym typeface="IBM Plex Sans"/>
            </a:endParaRPr>
          </a:p>
          <a:p>
            <a:pPr indent="0" lvl="0" marL="457200" rtl="0" algn="l">
              <a:lnSpc>
                <a:spcPct val="150000"/>
              </a:lnSpc>
              <a:spcBef>
                <a:spcPts val="0"/>
              </a:spcBef>
              <a:spcAft>
                <a:spcPts val="0"/>
              </a:spcAft>
              <a:buNone/>
            </a:pPr>
            <a:r>
              <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Unclear Storage Location: It is not evident whether the transaction history is stored locally on the user's device or on the server. Lack of transparency regarding the storage location hampers user understanding and control over their transaction data.</a:t>
            </a:r>
            <a:endParaRPr sz="1000">
              <a:solidFill>
                <a:schemeClr val="dk2"/>
              </a:solidFill>
              <a:latin typeface="IBM Plex Sans"/>
              <a:ea typeface="IBM Plex Sans"/>
              <a:cs typeface="IBM Plex Sans"/>
              <a:sym typeface="IBM Plex Sans"/>
            </a:endParaRPr>
          </a:p>
          <a:p>
            <a:pPr indent="0" lvl="0" marL="457200" rtl="0" algn="l">
              <a:lnSpc>
                <a:spcPct val="150000"/>
              </a:lnSpc>
              <a:spcBef>
                <a:spcPts val="0"/>
              </a:spcBef>
              <a:spcAft>
                <a:spcPts val="0"/>
              </a:spcAft>
              <a:buNone/>
            </a:pPr>
            <a:r>
              <a:t/>
            </a:r>
            <a:endParaRPr sz="1000">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None/>
            </a:pPr>
            <a:r>
              <a:t/>
            </a:r>
            <a:endParaRPr sz="1000">
              <a:solidFill>
                <a:schemeClr val="dk2"/>
              </a:solidFill>
              <a:latin typeface="IBM Plex Sans"/>
              <a:ea typeface="IBM Plex Sans"/>
              <a:cs typeface="IBM Plex Sans"/>
              <a:sym typeface="IBM Plex Sans"/>
            </a:endParaRPr>
          </a:p>
        </p:txBody>
      </p:sp>
      <p:sp>
        <p:nvSpPr>
          <p:cNvPr id="400" name="Google Shape;400;g2582016d458_0_93"/>
          <p:cNvSpPr txBox="1"/>
          <p:nvPr/>
        </p:nvSpPr>
        <p:spPr>
          <a:xfrm>
            <a:off x="4777641"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1" i="0" sz="1200" u="none" cap="none" strike="noStrike">
              <a:solidFill>
                <a:schemeClr val="dk1"/>
              </a:solidFill>
              <a:latin typeface="Inter"/>
              <a:ea typeface="Inter"/>
              <a:cs typeface="Inter"/>
              <a:sym typeface="Inter"/>
            </a:endParaRPr>
          </a:p>
        </p:txBody>
      </p:sp>
      <p:sp>
        <p:nvSpPr>
          <p:cNvPr id="401" name="Google Shape;401;g2582016d458_0_93"/>
          <p:cNvSpPr txBox="1"/>
          <p:nvPr/>
        </p:nvSpPr>
        <p:spPr>
          <a:xfrm>
            <a:off x="4615332" y="1115568"/>
            <a:ext cx="4359300" cy="26475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Visible Transaction History Tab: Introduce a dedicated and prominently placed section or tab within the application interface that clearly indicates the presence of a transaction history associated with a given address. This provides users with easy access and awareness of this essential feature.</a:t>
            </a:r>
            <a:endParaRPr sz="1000">
              <a:solidFill>
                <a:schemeClr val="dk2"/>
              </a:solidFill>
              <a:latin typeface="IBM Plex Sans"/>
              <a:ea typeface="IBM Plex Sans"/>
              <a:cs typeface="IBM Plex Sans"/>
              <a:sym typeface="IBM Plex Sans"/>
            </a:endParaRPr>
          </a:p>
          <a:p>
            <a:pPr indent="0" lvl="0" marL="457200" rtl="0" algn="l">
              <a:lnSpc>
                <a:spcPct val="150000"/>
              </a:lnSpc>
              <a:spcBef>
                <a:spcPts val="0"/>
              </a:spcBef>
              <a:spcAft>
                <a:spcPts val="0"/>
              </a:spcAft>
              <a:buNone/>
            </a:pPr>
            <a:r>
              <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Storage Location Transparency: Clearly communicate whether the transaction history is stored locally on the user's device or on the server. Provide this information within the application's settings or information panels to enhance user transparency and confidence.</a:t>
            </a:r>
            <a:endParaRPr sz="1000">
              <a:solidFill>
                <a:schemeClr val="dk2"/>
              </a:solidFill>
              <a:latin typeface="IBM Plex Sans"/>
              <a:ea typeface="IBM Plex Sans"/>
              <a:cs typeface="IBM Plex Sans"/>
              <a:sym typeface="IBM Plex Sans"/>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405" name="Shape 405"/>
        <p:cNvGrpSpPr/>
        <p:nvPr/>
      </p:nvGrpSpPr>
      <p:grpSpPr>
        <a:xfrm>
          <a:off x="0" y="0"/>
          <a:ext cx="0" cy="0"/>
          <a:chOff x="0" y="0"/>
          <a:chExt cx="0" cy="0"/>
        </a:xfrm>
      </p:grpSpPr>
      <p:sp>
        <p:nvSpPr>
          <p:cNvPr id="406" name="Google Shape;406;g2b193e0fc2f_0_115"/>
          <p:cNvSpPr txBox="1"/>
          <p:nvPr/>
        </p:nvSpPr>
        <p:spPr>
          <a:xfrm>
            <a:off x="364875" y="2545400"/>
            <a:ext cx="48462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1" i="0" lang="en" sz="2400" u="none" cap="none" strike="noStrike">
                <a:solidFill>
                  <a:schemeClr val="lt1"/>
                </a:solidFill>
                <a:latin typeface="Inter"/>
                <a:ea typeface="Inter"/>
                <a:cs typeface="Inter"/>
                <a:sym typeface="Inter"/>
              </a:rPr>
              <a:t>TRANSPARENCY OF CODE</a:t>
            </a:r>
            <a:endParaRPr b="1" i="0" sz="2000" u="none" cap="none" strike="noStrike">
              <a:solidFill>
                <a:schemeClr val="lt1"/>
              </a:solidFill>
              <a:latin typeface="Red Hat Display"/>
              <a:ea typeface="Red Hat Display"/>
              <a:cs typeface="Red Hat Display"/>
              <a:sym typeface="Red Hat Display"/>
            </a:endParaRPr>
          </a:p>
        </p:txBody>
      </p:sp>
      <p:sp>
        <p:nvSpPr>
          <p:cNvPr id="407" name="Google Shape;407;g2b193e0fc2f_0_115"/>
          <p:cNvSpPr txBox="1"/>
          <p:nvPr/>
        </p:nvSpPr>
        <p:spPr>
          <a:xfrm>
            <a:off x="364875" y="3383600"/>
            <a:ext cx="6486900" cy="1369800"/>
          </a:xfrm>
          <a:prstGeom prst="rect">
            <a:avLst/>
          </a:prstGeom>
          <a:noFill/>
          <a:ln>
            <a:noFill/>
          </a:ln>
        </p:spPr>
        <p:txBody>
          <a:bodyPr anchorCtr="0" anchor="b" bIns="91425" lIns="91425" spcFirstLastPara="1" rIns="91425" wrap="square" tIns="91425">
            <a:spAutoFit/>
          </a:bodyPr>
          <a:lstStyle/>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Is it clear which blockchain is being used?</a:t>
            </a:r>
            <a:endParaRPr b="0" i="0" sz="1000" u="none" cap="none" strike="noStrike">
              <a:solidFill>
                <a:schemeClr val="lt1"/>
              </a:solidFill>
              <a:latin typeface="IBM Plex Sans"/>
              <a:ea typeface="IBM Plex Sans"/>
              <a:cs typeface="IBM Plex Sans"/>
              <a:sym typeface="IBM Plex Sans"/>
            </a:endParaRPr>
          </a:p>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Are the addresses of the Smart Contracts used in read/write operations clarified?</a:t>
            </a:r>
            <a:endParaRPr b="0" i="0" sz="1000" u="none" cap="none" strike="noStrike">
              <a:solidFill>
                <a:schemeClr val="lt1"/>
              </a:solidFill>
              <a:latin typeface="IBM Plex Sans"/>
              <a:ea typeface="IBM Plex Sans"/>
              <a:cs typeface="IBM Plex Sans"/>
              <a:sym typeface="IBM Plex Sans"/>
            </a:endParaRPr>
          </a:p>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Is it clear which code is open source and where to find it?</a:t>
            </a:r>
            <a:endParaRPr b="0" i="0" sz="1000" u="none" cap="none" strike="noStrike">
              <a:solidFill>
                <a:schemeClr val="lt1"/>
              </a:solidFill>
              <a:latin typeface="IBM Plex Sans"/>
              <a:ea typeface="IBM Plex Sans"/>
              <a:cs typeface="IBM Plex Sans"/>
              <a:sym typeface="IBM Plex Sans"/>
            </a:endParaRPr>
          </a:p>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Is it clear where code is being run (local vs remote server)?</a:t>
            </a:r>
            <a:endParaRPr b="0" i="0" sz="1000" u="none" cap="none" strike="noStrike">
              <a:solidFill>
                <a:schemeClr val="lt1"/>
              </a:solidFill>
              <a:latin typeface="IBM Plex Sans"/>
              <a:ea typeface="IBM Plex Sans"/>
              <a:cs typeface="IBM Plex Sans"/>
              <a:sym typeface="IBM Plex Sans"/>
            </a:endParaRPr>
          </a:p>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Is the web3 provider / Blockchain node clarified?</a:t>
            </a:r>
            <a:endParaRPr b="0" i="0" sz="1000" u="none" cap="none" strike="noStrike">
              <a:solidFill>
                <a:schemeClr val="lt1"/>
              </a:solidFill>
              <a:latin typeface="IBM Plex Sans"/>
              <a:ea typeface="IBM Plex Sans"/>
              <a:cs typeface="IBM Plex Sans"/>
              <a:sym typeface="IBM Plex Sans"/>
            </a:endParaRPr>
          </a:p>
        </p:txBody>
      </p:sp>
      <p:pic>
        <p:nvPicPr>
          <p:cNvPr id="408" name="Google Shape;408;g2b193e0fc2f_0_115"/>
          <p:cNvPicPr preferRelativeResize="0"/>
          <p:nvPr/>
        </p:nvPicPr>
        <p:blipFill rotWithShape="1">
          <a:blip r:embed="rId3">
            <a:alphaModFix/>
          </a:blip>
          <a:srcRect b="0" l="49217" r="-5" t="0"/>
          <a:stretch/>
        </p:blipFill>
        <p:spPr>
          <a:xfrm>
            <a:off x="7261399" y="0"/>
            <a:ext cx="1882601" cy="5143501"/>
          </a:xfrm>
          <a:prstGeom prst="rect">
            <a:avLst/>
          </a:prstGeom>
          <a:noFill/>
          <a:ln>
            <a:noFill/>
          </a:ln>
        </p:spPr>
      </p:pic>
      <p:sp>
        <p:nvSpPr>
          <p:cNvPr id="409" name="Google Shape;409;g2b193e0fc2f_0_115"/>
          <p:cNvSpPr txBox="1"/>
          <p:nvPr/>
        </p:nvSpPr>
        <p:spPr>
          <a:xfrm>
            <a:off x="364875" y="500750"/>
            <a:ext cx="1927800" cy="515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ARRAKIS</a:t>
            </a:r>
            <a:r>
              <a:rPr b="1" i="0" lang="en" sz="1000" u="none" cap="none" strike="noStrike">
                <a:solidFill>
                  <a:srgbClr val="B78CF8"/>
                </a:solidFill>
                <a:latin typeface="IBM Plex Sans"/>
                <a:ea typeface="IBM Plex Sans"/>
                <a:cs typeface="IBM Plex Sans"/>
                <a:sym typeface="IBM Plex Sans"/>
              </a:rPr>
              <a:t> FINANCE</a:t>
            </a:r>
            <a:r>
              <a:rPr b="0" i="0" lang="en" sz="1000" u="none" cap="none" strike="noStrike">
                <a:solidFill>
                  <a:srgbClr val="B78CF8"/>
                </a:solidFill>
                <a:latin typeface="IBM Plex Sans"/>
                <a:ea typeface="IBM Plex Sans"/>
                <a:cs typeface="IBM Plex Sans"/>
                <a:sym typeface="IBM Plex Sans"/>
              </a:rPr>
              <a:t> </a:t>
            </a:r>
            <a:endParaRPr b="0" i="0" sz="1000" u="none" cap="none" strike="noStrike">
              <a:solidFill>
                <a:srgbClr val="B78CF8"/>
              </a:solidFill>
              <a:latin typeface="IBM Plex Sans"/>
              <a:ea typeface="IBM Plex Sans"/>
              <a:cs typeface="IBM Plex Sans"/>
              <a:sym typeface="IBM Plex Sans"/>
            </a:endParaRPr>
          </a:p>
          <a:p>
            <a:pPr indent="0" lvl="0" marL="0" marR="0" rtl="0" algn="l">
              <a:lnSpc>
                <a:spcPct val="115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13" name="Shape 413"/>
        <p:cNvGrpSpPr/>
        <p:nvPr/>
      </p:nvGrpSpPr>
      <p:grpSpPr>
        <a:xfrm>
          <a:off x="0" y="0"/>
          <a:ext cx="0" cy="0"/>
          <a:chOff x="0" y="0"/>
          <a:chExt cx="0" cy="0"/>
        </a:xfrm>
      </p:grpSpPr>
      <p:sp>
        <p:nvSpPr>
          <p:cNvPr id="414" name="Google Shape;414;g2b193e0fc2f_0_133"/>
          <p:cNvSpPr txBox="1"/>
          <p:nvPr/>
        </p:nvSpPr>
        <p:spPr>
          <a:xfrm>
            <a:off x="256032" y="58742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lang="en" sz="1200">
                <a:solidFill>
                  <a:schemeClr val="accent1"/>
                </a:solidFill>
                <a:latin typeface="Inter"/>
                <a:ea typeface="Inter"/>
                <a:cs typeface="Inter"/>
                <a:sym typeface="Inter"/>
              </a:rPr>
              <a:t>(LOW)</a:t>
            </a:r>
            <a:endParaRPr b="1" i="0" sz="1200" u="none" cap="none" strike="noStrike">
              <a:solidFill>
                <a:schemeClr val="accent4"/>
              </a:solidFill>
              <a:latin typeface="Inter"/>
              <a:ea typeface="Inter"/>
              <a:cs typeface="Inter"/>
              <a:sym typeface="Inter"/>
            </a:endParaRPr>
          </a:p>
        </p:txBody>
      </p:sp>
      <p:sp>
        <p:nvSpPr>
          <p:cNvPr id="415" name="Google Shape;415;g2b193e0fc2f_0_133"/>
          <p:cNvSpPr txBox="1"/>
          <p:nvPr/>
        </p:nvSpPr>
        <p:spPr>
          <a:xfrm>
            <a:off x="256032" y="1118942"/>
            <a:ext cx="4359300" cy="26475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Ambiguity in Open Source Code: It is unclear which portions of the platform's code are open source, and users are not provided with clear guidance on where to access this open-source code. This lack of transparency hinders users who may seek to review or contribute to the codebase.</a:t>
            </a:r>
            <a:endParaRPr sz="1000">
              <a:solidFill>
                <a:schemeClr val="dk2"/>
              </a:solidFill>
              <a:latin typeface="IBM Plex Sans"/>
              <a:ea typeface="IBM Plex Sans"/>
              <a:cs typeface="IBM Plex Sans"/>
              <a:sym typeface="IBM Plex Sans"/>
            </a:endParaRPr>
          </a:p>
          <a:p>
            <a:pPr indent="0" lvl="0" marL="457200" rtl="0" algn="l">
              <a:lnSpc>
                <a:spcPct val="150000"/>
              </a:lnSpc>
              <a:spcBef>
                <a:spcPts val="0"/>
              </a:spcBef>
              <a:spcAft>
                <a:spcPts val="0"/>
              </a:spcAft>
              <a:buNone/>
            </a:pPr>
            <a:r>
              <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Obscured Execution Environment: Users lack information about where the platform's code is being executed—whether locally on their device or on remote servers. This ambiguity raises concerns about the security and privacy implications of code execution.</a:t>
            </a:r>
            <a:endParaRPr sz="1000">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None/>
            </a:pPr>
            <a:r>
              <a:t/>
            </a:r>
            <a:endParaRPr sz="1000">
              <a:solidFill>
                <a:schemeClr val="dk2"/>
              </a:solidFill>
              <a:latin typeface="IBM Plex Sans"/>
              <a:ea typeface="IBM Plex Sans"/>
              <a:cs typeface="IBM Plex Sans"/>
              <a:sym typeface="IBM Plex Sans"/>
            </a:endParaRPr>
          </a:p>
        </p:txBody>
      </p:sp>
      <p:sp>
        <p:nvSpPr>
          <p:cNvPr id="416" name="Google Shape;416;g2b193e0fc2f_0_133"/>
          <p:cNvSpPr txBox="1"/>
          <p:nvPr/>
        </p:nvSpPr>
        <p:spPr>
          <a:xfrm>
            <a:off x="4777641"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1" i="0" sz="1200" u="none" cap="none" strike="noStrike">
              <a:solidFill>
                <a:schemeClr val="dk1"/>
              </a:solidFill>
              <a:latin typeface="Inter"/>
              <a:ea typeface="Inter"/>
              <a:cs typeface="Inter"/>
              <a:sym typeface="Inter"/>
            </a:endParaRPr>
          </a:p>
        </p:txBody>
      </p:sp>
      <p:sp>
        <p:nvSpPr>
          <p:cNvPr id="417" name="Google Shape;417;g2b193e0fc2f_0_133"/>
          <p:cNvSpPr txBox="1"/>
          <p:nvPr/>
        </p:nvSpPr>
        <p:spPr>
          <a:xfrm>
            <a:off x="4615332" y="1115568"/>
            <a:ext cx="4359300" cy="31092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Clear Source Code Documentation: Introduce clear and concise documentation within the platform that explicitly states which portions of the code are open source. Additionally, provide users with easily accessible links or instructions on where to find and review the open-source code, promoting transparency and community engagement.</a:t>
            </a:r>
            <a:endParaRPr sz="1000">
              <a:solidFill>
                <a:schemeClr val="dk2"/>
              </a:solidFill>
              <a:latin typeface="IBM Plex Sans"/>
              <a:ea typeface="IBM Plex Sans"/>
              <a:cs typeface="IBM Plex Sans"/>
              <a:sym typeface="IBM Plex Sans"/>
            </a:endParaRPr>
          </a:p>
          <a:p>
            <a:pPr indent="0" lvl="0" marL="457200" rtl="0" algn="l">
              <a:lnSpc>
                <a:spcPct val="150000"/>
              </a:lnSpc>
              <a:spcBef>
                <a:spcPts val="0"/>
              </a:spcBef>
              <a:spcAft>
                <a:spcPts val="0"/>
              </a:spcAft>
              <a:buNone/>
            </a:pPr>
            <a:r>
              <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Execution Environment Indicators: Clearly indicate the execution environment of the code, distinguishing between local and remote server execution. This information could be displayed in settings or information panels, ensuring users are aware of where their code is running and addressing concerns related to privacy and security.</a:t>
            </a:r>
            <a:endParaRPr sz="1000">
              <a:solidFill>
                <a:schemeClr val="dk2"/>
              </a:solidFill>
              <a:latin typeface="IBM Plex Sans"/>
              <a:ea typeface="IBM Plex Sans"/>
              <a:cs typeface="IBM Plex Sans"/>
              <a:sym typeface="IBM Plex Sans"/>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421" name="Shape 421"/>
        <p:cNvGrpSpPr/>
        <p:nvPr/>
      </p:nvGrpSpPr>
      <p:grpSpPr>
        <a:xfrm>
          <a:off x="0" y="0"/>
          <a:ext cx="0" cy="0"/>
          <a:chOff x="0" y="0"/>
          <a:chExt cx="0" cy="0"/>
        </a:xfrm>
      </p:grpSpPr>
      <p:sp>
        <p:nvSpPr>
          <p:cNvPr id="422" name="Google Shape;422;g25db78d7008_0_109"/>
          <p:cNvSpPr txBox="1"/>
          <p:nvPr/>
        </p:nvSpPr>
        <p:spPr>
          <a:xfrm>
            <a:off x="364875" y="2787425"/>
            <a:ext cx="6561300" cy="8382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sz="2000">
                <a:solidFill>
                  <a:schemeClr val="lt1"/>
                </a:solidFill>
                <a:latin typeface="Inter"/>
                <a:ea typeface="Inter"/>
                <a:cs typeface="Inter"/>
                <a:sym typeface="Inter"/>
              </a:rPr>
              <a:t>HUMAN READABLE HASHES FORMAT </a:t>
            </a:r>
            <a:endParaRPr b="1" sz="2000">
              <a:solidFill>
                <a:schemeClr val="lt1"/>
              </a:solidFill>
              <a:latin typeface="Inter"/>
              <a:ea typeface="Inter"/>
              <a:cs typeface="Inter"/>
              <a:sym typeface="Inter"/>
            </a:endParaRPr>
          </a:p>
        </p:txBody>
      </p:sp>
      <p:sp>
        <p:nvSpPr>
          <p:cNvPr id="423" name="Google Shape;423;g25db78d7008_0_109"/>
          <p:cNvSpPr txBox="1"/>
          <p:nvPr/>
        </p:nvSpPr>
        <p:spPr>
          <a:xfrm>
            <a:off x="364875" y="3625625"/>
            <a:ext cx="6486900" cy="1116000"/>
          </a:xfrm>
          <a:prstGeom prst="rect">
            <a:avLst/>
          </a:prstGeom>
          <a:noFill/>
          <a:ln>
            <a:noFill/>
          </a:ln>
        </p:spPr>
        <p:txBody>
          <a:bodyPr anchorCtr="0" anchor="b" bIns="91425" lIns="91425" spcFirstLastPara="1" rIns="91425" wrap="square" tIns="91425">
            <a:spAutoFit/>
          </a:bodyPr>
          <a:lstStyle/>
          <a:p>
            <a:pPr indent="-298450" lvl="0" marL="457200" rtl="0" algn="l">
              <a:lnSpc>
                <a:spcPct val="150000"/>
              </a:lnSpc>
              <a:spcBef>
                <a:spcPts val="0"/>
              </a:spcBef>
              <a:spcAft>
                <a:spcPts val="0"/>
              </a:spcAft>
              <a:buClr>
                <a:schemeClr val="lt1"/>
              </a:buClr>
              <a:buSzPts val="1100"/>
              <a:buFont typeface="IBM Plex Sans"/>
              <a:buChar char="●"/>
            </a:pPr>
            <a:r>
              <a:rPr lang="en" sz="1000">
                <a:solidFill>
                  <a:schemeClr val="lt1"/>
                </a:solidFill>
                <a:latin typeface="IBM Plex Sans"/>
                <a:ea typeface="IBM Plex Sans"/>
                <a:cs typeface="IBM Plex Sans"/>
                <a:sym typeface="IBM Plex Sans"/>
              </a:rPr>
              <a:t>Are compact versions of the hashes shown but always showing the initial and end parts?</a:t>
            </a:r>
            <a:endParaRPr sz="1000">
              <a:solidFill>
                <a:schemeClr val="lt1"/>
              </a:solidFill>
              <a:latin typeface="IBM Plex Sans"/>
              <a:ea typeface="IBM Plex Sans"/>
              <a:cs typeface="IBM Plex Sans"/>
              <a:sym typeface="IBM Plex Sans"/>
            </a:endParaRPr>
          </a:p>
          <a:p>
            <a:pPr indent="-298450" lvl="0" marL="457200" rtl="0" algn="l">
              <a:lnSpc>
                <a:spcPct val="150000"/>
              </a:lnSpc>
              <a:spcBef>
                <a:spcPts val="0"/>
              </a:spcBef>
              <a:spcAft>
                <a:spcPts val="0"/>
              </a:spcAft>
              <a:buClr>
                <a:schemeClr val="lt1"/>
              </a:buClr>
              <a:buSzPts val="1100"/>
              <a:buFont typeface="IBM Plex Sans"/>
              <a:buChar char="●"/>
            </a:pPr>
            <a:r>
              <a:rPr lang="en" sz="1000">
                <a:solidFill>
                  <a:schemeClr val="lt1"/>
                </a:solidFill>
                <a:latin typeface="IBM Plex Sans"/>
                <a:ea typeface="IBM Plex Sans"/>
                <a:cs typeface="IBM Plex Sans"/>
                <a:sym typeface="IBM Plex Sans"/>
              </a:rPr>
              <a:t>Are users allowed to expand the full address/hash?</a:t>
            </a:r>
            <a:endParaRPr sz="1000">
              <a:solidFill>
                <a:schemeClr val="lt1"/>
              </a:solidFill>
              <a:latin typeface="IBM Plex Sans"/>
              <a:ea typeface="IBM Plex Sans"/>
              <a:cs typeface="IBM Plex Sans"/>
              <a:sym typeface="IBM Plex Sans"/>
            </a:endParaRPr>
          </a:p>
          <a:p>
            <a:pPr indent="-298450" lvl="0" marL="457200" rtl="0" algn="l">
              <a:lnSpc>
                <a:spcPct val="150000"/>
              </a:lnSpc>
              <a:spcBef>
                <a:spcPts val="0"/>
              </a:spcBef>
              <a:spcAft>
                <a:spcPts val="0"/>
              </a:spcAft>
              <a:buClr>
                <a:schemeClr val="lt1"/>
              </a:buClr>
              <a:buSzPts val="1100"/>
              <a:buFont typeface="IBM Plex Sans"/>
              <a:buChar char="●"/>
            </a:pPr>
            <a:r>
              <a:rPr lang="en" sz="1000">
                <a:solidFill>
                  <a:schemeClr val="lt1"/>
                </a:solidFill>
                <a:latin typeface="IBM Plex Sans"/>
                <a:ea typeface="IBM Plex Sans"/>
                <a:cs typeface="IBM Plex Sans"/>
                <a:sym typeface="IBM Plex Sans"/>
              </a:rPr>
              <a:t>Can users easily copy it?</a:t>
            </a:r>
            <a:endParaRPr sz="1000">
              <a:solidFill>
                <a:schemeClr val="lt1"/>
              </a:solidFill>
              <a:latin typeface="IBM Plex Sans"/>
              <a:ea typeface="IBM Plex Sans"/>
              <a:cs typeface="IBM Plex Sans"/>
              <a:sym typeface="IBM Plex Sans"/>
            </a:endParaRPr>
          </a:p>
          <a:p>
            <a:pPr indent="-298450" lvl="0" marL="457200" rtl="0" algn="l">
              <a:lnSpc>
                <a:spcPct val="150000"/>
              </a:lnSpc>
              <a:spcBef>
                <a:spcPts val="0"/>
              </a:spcBef>
              <a:spcAft>
                <a:spcPts val="0"/>
              </a:spcAft>
              <a:buClr>
                <a:schemeClr val="lt1"/>
              </a:buClr>
              <a:buSzPts val="1100"/>
              <a:buFont typeface="IBM Plex Sans"/>
              <a:buChar char="●"/>
            </a:pPr>
            <a:r>
              <a:rPr lang="en" sz="1000">
                <a:solidFill>
                  <a:schemeClr val="lt1"/>
                </a:solidFill>
                <a:latin typeface="IBM Plex Sans"/>
                <a:ea typeface="IBM Plex Sans"/>
                <a:cs typeface="IBM Plex Sans"/>
                <a:sym typeface="IBM Plex Sans"/>
              </a:rPr>
              <a:t>Is a custom human readable name or text associated with the addresses and hashes?</a:t>
            </a:r>
            <a:endParaRPr sz="1000">
              <a:solidFill>
                <a:schemeClr val="lt1"/>
              </a:solidFill>
              <a:latin typeface="IBM Plex Sans"/>
              <a:ea typeface="IBM Plex Sans"/>
              <a:cs typeface="IBM Plex Sans"/>
              <a:sym typeface="IBM Plex Sans"/>
            </a:endParaRPr>
          </a:p>
        </p:txBody>
      </p:sp>
      <p:pic>
        <p:nvPicPr>
          <p:cNvPr id="424" name="Google Shape;424;g25db78d7008_0_109"/>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
        <p:nvSpPr>
          <p:cNvPr id="425" name="Google Shape;425;g25db78d7008_0_109"/>
          <p:cNvSpPr txBox="1"/>
          <p:nvPr/>
        </p:nvSpPr>
        <p:spPr>
          <a:xfrm>
            <a:off x="364875" y="500750"/>
            <a:ext cx="1927800" cy="515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ARRAKIS</a:t>
            </a:r>
            <a:r>
              <a:rPr b="1" i="0" lang="en" sz="1000" u="none" cap="none" strike="noStrike">
                <a:solidFill>
                  <a:srgbClr val="B78CF8"/>
                </a:solidFill>
                <a:latin typeface="IBM Plex Sans"/>
                <a:ea typeface="IBM Plex Sans"/>
                <a:cs typeface="IBM Plex Sans"/>
                <a:sym typeface="IBM Plex Sans"/>
              </a:rPr>
              <a:t> FINANCE</a:t>
            </a:r>
            <a:r>
              <a:rPr b="0" i="0" lang="en" sz="1000" u="none" cap="none" strike="noStrike">
                <a:solidFill>
                  <a:srgbClr val="B78CF8"/>
                </a:solidFill>
                <a:latin typeface="IBM Plex Sans"/>
                <a:ea typeface="IBM Plex Sans"/>
                <a:cs typeface="IBM Plex Sans"/>
                <a:sym typeface="IBM Plex Sans"/>
              </a:rPr>
              <a:t> </a:t>
            </a:r>
            <a:endParaRPr b="0" i="0" sz="1000" u="none" cap="none" strike="noStrike">
              <a:solidFill>
                <a:srgbClr val="B78CF8"/>
              </a:solidFill>
              <a:latin typeface="IBM Plex Sans"/>
              <a:ea typeface="IBM Plex Sans"/>
              <a:cs typeface="IBM Plex Sans"/>
              <a:sym typeface="IBM Plex Sans"/>
            </a:endParaRPr>
          </a:p>
          <a:p>
            <a:pPr indent="0" lvl="0" marL="0" marR="0" rtl="0" algn="l">
              <a:lnSpc>
                <a:spcPct val="115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29" name="Shape 429"/>
        <p:cNvGrpSpPr/>
        <p:nvPr/>
      </p:nvGrpSpPr>
      <p:grpSpPr>
        <a:xfrm>
          <a:off x="0" y="0"/>
          <a:ext cx="0" cy="0"/>
          <a:chOff x="0" y="0"/>
          <a:chExt cx="0" cy="0"/>
        </a:xfrm>
      </p:grpSpPr>
      <p:sp>
        <p:nvSpPr>
          <p:cNvPr id="430" name="Google Shape;430;g2b193e0fc2f_0_151"/>
          <p:cNvSpPr txBox="1"/>
          <p:nvPr/>
        </p:nvSpPr>
        <p:spPr>
          <a:xfrm>
            <a:off x="256032" y="58742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i="0" lang="en" sz="1200" u="none" cap="none" strike="noStrike">
                <a:solidFill>
                  <a:schemeClr val="accent4"/>
                </a:solidFill>
                <a:latin typeface="Inter"/>
                <a:ea typeface="Inter"/>
                <a:cs typeface="Inter"/>
                <a:sym typeface="Inter"/>
              </a:rPr>
              <a:t>(MEDIUM)</a:t>
            </a:r>
            <a:endParaRPr b="1" i="0" sz="1200" u="none" cap="none" strike="noStrike">
              <a:solidFill>
                <a:schemeClr val="accent4"/>
              </a:solidFill>
              <a:latin typeface="Inter"/>
              <a:ea typeface="Inter"/>
              <a:cs typeface="Inter"/>
              <a:sym typeface="Inter"/>
            </a:endParaRPr>
          </a:p>
        </p:txBody>
      </p:sp>
      <p:sp>
        <p:nvSpPr>
          <p:cNvPr id="431" name="Google Shape;431;g2b193e0fc2f_0_151"/>
          <p:cNvSpPr txBox="1"/>
          <p:nvPr/>
        </p:nvSpPr>
        <p:spPr>
          <a:xfrm>
            <a:off x="256032" y="1118942"/>
            <a:ext cx="4359300" cy="24165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Inability to Expand Full Address/Hash: Users are not provided with a mechanism to expand the full details of addresses or hashes, restricting their ability to view the complete information associated with these identifiers.</a:t>
            </a:r>
            <a:endParaRPr sz="1000">
              <a:solidFill>
                <a:schemeClr val="dk2"/>
              </a:solidFill>
              <a:latin typeface="IBM Plex Sans"/>
              <a:ea typeface="IBM Plex Sans"/>
              <a:cs typeface="IBM Plex Sans"/>
              <a:sym typeface="IBM Plex Sans"/>
            </a:endParaRPr>
          </a:p>
          <a:p>
            <a:pPr indent="0" lvl="0" marL="457200" rtl="0" algn="l">
              <a:lnSpc>
                <a:spcPct val="150000"/>
              </a:lnSpc>
              <a:spcBef>
                <a:spcPts val="0"/>
              </a:spcBef>
              <a:spcAft>
                <a:spcPts val="0"/>
              </a:spcAft>
              <a:buNone/>
            </a:pPr>
            <a:r>
              <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Challenges in Copying: Users face difficulties in copying addresses or hashes easily. The absence of intuitive copy options may result in a cumbersome process, impacting user efficiency and convenience.</a:t>
            </a:r>
            <a:endParaRPr sz="1000">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None/>
            </a:pPr>
            <a:r>
              <a:t/>
            </a:r>
            <a:endParaRPr sz="1000">
              <a:solidFill>
                <a:schemeClr val="dk2"/>
              </a:solidFill>
              <a:latin typeface="IBM Plex Sans"/>
              <a:ea typeface="IBM Plex Sans"/>
              <a:cs typeface="IBM Plex Sans"/>
              <a:sym typeface="IBM Plex Sans"/>
            </a:endParaRPr>
          </a:p>
        </p:txBody>
      </p:sp>
      <p:sp>
        <p:nvSpPr>
          <p:cNvPr id="432" name="Google Shape;432;g2b193e0fc2f_0_151"/>
          <p:cNvSpPr txBox="1"/>
          <p:nvPr/>
        </p:nvSpPr>
        <p:spPr>
          <a:xfrm>
            <a:off x="4777641"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1" i="0" sz="1200" u="none" cap="none" strike="noStrike">
              <a:solidFill>
                <a:schemeClr val="dk1"/>
              </a:solidFill>
              <a:latin typeface="Inter"/>
              <a:ea typeface="Inter"/>
              <a:cs typeface="Inter"/>
              <a:sym typeface="Inter"/>
            </a:endParaRPr>
          </a:p>
        </p:txBody>
      </p:sp>
      <p:sp>
        <p:nvSpPr>
          <p:cNvPr id="433" name="Google Shape;433;g2b193e0fc2f_0_151"/>
          <p:cNvSpPr txBox="1"/>
          <p:nvPr/>
        </p:nvSpPr>
        <p:spPr>
          <a:xfrm>
            <a:off x="4615332" y="1115568"/>
            <a:ext cx="4359300" cy="26475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Expandable Address/Hash Details: Implement a user-friendly solution that allows users to expand the full details of addresses or hashes with a single click or tap. This can be achieved through an interactive tooltip, modal, or expandable section, providing users with comprehensive information.</a:t>
            </a:r>
            <a:endParaRPr sz="1000">
              <a:solidFill>
                <a:schemeClr val="dk2"/>
              </a:solidFill>
              <a:latin typeface="IBM Plex Sans"/>
              <a:ea typeface="IBM Plex Sans"/>
              <a:cs typeface="IBM Plex Sans"/>
              <a:sym typeface="IBM Plex Sans"/>
            </a:endParaRPr>
          </a:p>
          <a:p>
            <a:pPr indent="0" lvl="0" marL="457200" rtl="0" algn="l">
              <a:lnSpc>
                <a:spcPct val="150000"/>
              </a:lnSpc>
              <a:spcBef>
                <a:spcPts val="0"/>
              </a:spcBef>
              <a:spcAft>
                <a:spcPts val="0"/>
              </a:spcAft>
              <a:buNone/>
            </a:pPr>
            <a:r>
              <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Copy-to-Clipboard Functionality: Introduce an easily accessible "Copy" button or icon adjacent to addresses or hashes, enabling users to copy the information effortlessly. Additionally, consider incorporating a visual indicator or confirmation to assure users that the copy action has been successfully completed.</a:t>
            </a:r>
            <a:endParaRPr sz="1000">
              <a:solidFill>
                <a:schemeClr val="dk2"/>
              </a:solidFill>
              <a:latin typeface="IBM Plex Sans"/>
              <a:ea typeface="IBM Plex Sans"/>
              <a:cs typeface="IBM Plex Sans"/>
              <a:sym typeface="IBM Plex San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00" name="Shape 100"/>
        <p:cNvGrpSpPr/>
        <p:nvPr/>
      </p:nvGrpSpPr>
      <p:grpSpPr>
        <a:xfrm>
          <a:off x="0" y="0"/>
          <a:ext cx="0" cy="0"/>
          <a:chOff x="0" y="0"/>
          <a:chExt cx="0" cy="0"/>
        </a:xfrm>
      </p:grpSpPr>
      <p:sp>
        <p:nvSpPr>
          <p:cNvPr id="101" name="Google Shape;101;g23a11f75f95_0_248"/>
          <p:cNvSpPr txBox="1"/>
          <p:nvPr>
            <p:ph idx="4294967295" type="title"/>
          </p:nvPr>
        </p:nvSpPr>
        <p:spPr>
          <a:xfrm>
            <a:off x="256025" y="585216"/>
            <a:ext cx="8257500" cy="4926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SzPts val="2800"/>
              <a:buNone/>
            </a:pPr>
            <a:r>
              <a:rPr b="1" lang="en" sz="2000">
                <a:latin typeface="Inter"/>
                <a:ea typeface="Inter"/>
                <a:cs typeface="Inter"/>
                <a:sym typeface="Inter"/>
              </a:rPr>
              <a:t>247 WEB USABILITY GUIDELINES</a:t>
            </a:r>
            <a:endParaRPr b="1" sz="1000">
              <a:latin typeface="IBM Plex Sans"/>
              <a:ea typeface="IBM Plex Sans"/>
              <a:cs typeface="IBM Plex Sans"/>
              <a:sym typeface="IBM Plex Sans"/>
            </a:endParaRPr>
          </a:p>
        </p:txBody>
      </p:sp>
      <p:graphicFrame>
        <p:nvGraphicFramePr>
          <p:cNvPr id="102" name="Google Shape;102;g23a11f75f95_0_248"/>
          <p:cNvGraphicFramePr/>
          <p:nvPr/>
        </p:nvGraphicFramePr>
        <p:xfrm>
          <a:off x="256032" y="2011680"/>
          <a:ext cx="3000000" cy="3000000"/>
        </p:xfrm>
        <a:graphic>
          <a:graphicData uri="http://schemas.openxmlformats.org/drawingml/2006/table">
            <a:tbl>
              <a:tblPr>
                <a:noFill/>
                <a:tableStyleId>{81453152-322E-4E2C-A914-DAA9B636B150}</a:tableStyleId>
              </a:tblPr>
              <a:tblGrid>
                <a:gridCol w="2610775"/>
                <a:gridCol w="1084925"/>
                <a:gridCol w="1595925"/>
                <a:gridCol w="1418675"/>
                <a:gridCol w="1766200"/>
              </a:tblGrid>
              <a:tr h="382575">
                <a:tc>
                  <a:txBody>
                    <a:bodyPr/>
                    <a:lstStyle/>
                    <a:p>
                      <a:pPr indent="0" lvl="0" marL="0" marR="0" rtl="0" algn="l">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IBM Plex Sans"/>
                          <a:ea typeface="IBM Plex Sans"/>
                          <a:cs typeface="IBM Plex Sans"/>
                          <a:sym typeface="IBM Plex Sans"/>
                        </a:rPr>
                        <a:t>UX PRINCIPLES</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IBM Plex Sans"/>
                          <a:ea typeface="IBM Plex Sans"/>
                          <a:cs typeface="IBM Plex Sans"/>
                          <a:sym typeface="IBM Plex Sans"/>
                        </a:rPr>
                        <a:t>COMPLIES</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IBM Plex Sans"/>
                          <a:ea typeface="IBM Plex Sans"/>
                          <a:cs typeface="IBM Plex Sans"/>
                          <a:sym typeface="IBM Plex Sans"/>
                        </a:rPr>
                        <a:t>DOESN’T COMPLY</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rgbClr val="000000"/>
                        </a:buClr>
                        <a:buSzPts val="1100"/>
                        <a:buFont typeface="Arial"/>
                        <a:buNone/>
                      </a:pPr>
                      <a:r>
                        <a:rPr lang="en" sz="1200" u="none" cap="none" strike="noStrike">
                          <a:solidFill>
                            <a:schemeClr val="lt1"/>
                          </a:solidFill>
                          <a:latin typeface="IBM Plex Sans"/>
                          <a:ea typeface="IBM Plex Sans"/>
                          <a:cs typeface="IBM Plex Sans"/>
                          <a:sym typeface="IBM Plex Sans"/>
                        </a:rPr>
                        <a:t>NOT APPLICABLE</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IBM Plex Sans"/>
                          <a:ea typeface="IBM Plex Sans"/>
                          <a:cs typeface="IBM Plex Sans"/>
                          <a:sym typeface="IBM Plex Sans"/>
                        </a:rPr>
                        <a:t>COMPLIANCE RATE</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r>
              <a:tr h="338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Home Page</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1</a:t>
                      </a:r>
                      <a:r>
                        <a:rPr lang="en" sz="1000">
                          <a:solidFill>
                            <a:schemeClr val="dk2"/>
                          </a:solidFill>
                          <a:latin typeface="IBM Plex Sans"/>
                          <a:ea typeface="IBM Plex Sans"/>
                          <a:cs typeface="IBM Plex Sans"/>
                          <a:sym typeface="IBM Plex Sans"/>
                        </a:rPr>
                        <a:t>1</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2 </a:t>
                      </a:r>
                      <a:r>
                        <a:rPr lang="en" sz="1000">
                          <a:solidFill>
                            <a:schemeClr val="dk2"/>
                          </a:solidFill>
                          <a:latin typeface="IBM Plex Sans"/>
                          <a:ea typeface="IBM Plex Sans"/>
                          <a:cs typeface="IBM Plex Sans"/>
                          <a:sym typeface="IBM Plex Sans"/>
                        </a:rPr>
                        <a:t>Criteria</a:t>
                      </a:r>
                      <a:endParaRPr sz="1000">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u="none" cap="none" strike="noStrike">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84</a:t>
                      </a:r>
                      <a:r>
                        <a:rPr lang="en" sz="1000" u="none" cap="none" strike="noStrike">
                          <a:solidFill>
                            <a:schemeClr val="dk2"/>
                          </a:solidFill>
                          <a:latin typeface="IBM Plex Sans"/>
                          <a:ea typeface="IBM Plex Sans"/>
                          <a:cs typeface="IBM Plex Sans"/>
                          <a:sym typeface="IBM Plex Sans"/>
                        </a:rPr>
                        <a:t>%</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r>
              <a:tr h="338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Task orientation</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1</a:t>
                      </a:r>
                      <a:r>
                        <a:rPr lang="en" sz="1000">
                          <a:solidFill>
                            <a:schemeClr val="dk2"/>
                          </a:solidFill>
                          <a:latin typeface="IBM Plex Sans"/>
                          <a:ea typeface="IBM Plex Sans"/>
                          <a:cs typeface="IBM Plex Sans"/>
                          <a:sym typeface="IBM Plex Sans"/>
                        </a:rPr>
                        <a:t>9</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3</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u="none" cap="none" strike="noStrike">
                          <a:solidFill>
                            <a:schemeClr val="dk2"/>
                          </a:solidFill>
                          <a:latin typeface="IBM Plex Sans"/>
                          <a:ea typeface="IBM Plex Sans"/>
                          <a:cs typeface="IBM Plex Sans"/>
                          <a:sym typeface="IBM Plex Sans"/>
                        </a:rPr>
                        <a:t>2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86</a:t>
                      </a:r>
                      <a:r>
                        <a:rPr lang="en" sz="1000" u="none" cap="none" strike="noStrike">
                          <a:solidFill>
                            <a:schemeClr val="dk2"/>
                          </a:solidFill>
                          <a:latin typeface="IBM Plex Sans"/>
                          <a:ea typeface="IBM Plex Sans"/>
                          <a:cs typeface="IBM Plex Sans"/>
                          <a:sym typeface="IBM Plex Sans"/>
                        </a:rPr>
                        <a:t>%</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38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Navigation and IA</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1</a:t>
                      </a:r>
                      <a:r>
                        <a:rPr lang="en" sz="1000">
                          <a:solidFill>
                            <a:schemeClr val="dk2"/>
                          </a:solidFill>
                          <a:latin typeface="IBM Plex Sans"/>
                          <a:ea typeface="IBM Plex Sans"/>
                          <a:cs typeface="IBM Plex Sans"/>
                          <a:sym typeface="IBM Plex Sans"/>
                        </a:rPr>
                        <a:t>7</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2</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None</a:t>
                      </a:r>
                      <a:endParaRPr sz="1000">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8</a:t>
                      </a:r>
                      <a:r>
                        <a:rPr lang="en" sz="1000">
                          <a:solidFill>
                            <a:schemeClr val="dk2"/>
                          </a:solidFill>
                          <a:latin typeface="IBM Plex Sans"/>
                          <a:ea typeface="IBM Plex Sans"/>
                          <a:cs typeface="IBM Plex Sans"/>
                          <a:sym typeface="IBM Plex Sans"/>
                        </a:rPr>
                        <a:t>9</a:t>
                      </a:r>
                      <a:r>
                        <a:rPr lang="en" sz="1000" u="none" cap="none" strike="noStrike">
                          <a:solidFill>
                            <a:schemeClr val="dk2"/>
                          </a:solidFill>
                          <a:latin typeface="IBM Plex Sans"/>
                          <a:ea typeface="IBM Plex Sans"/>
                          <a:cs typeface="IBM Plex Sans"/>
                          <a:sym typeface="IBM Plex Sans"/>
                        </a:rPr>
                        <a:t>%</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38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Forms and data entry:</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9</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u="none" cap="none" strike="noStrike">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9</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100%</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38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Trust and credibility</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8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u="none" cap="none" strike="noStrike">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u="none" cap="none" strike="noStrike">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100%</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r>
            </a:tbl>
          </a:graphicData>
        </a:graphic>
      </p:graphicFrame>
      <p:sp>
        <p:nvSpPr>
          <p:cNvPr id="103" name="Google Shape;103;g23a11f75f95_0_248"/>
          <p:cNvSpPr txBox="1"/>
          <p:nvPr/>
        </p:nvSpPr>
        <p:spPr>
          <a:xfrm>
            <a:off x="256032" y="1118725"/>
            <a:ext cx="8473800" cy="5694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000"/>
              <a:buFont typeface="Arial"/>
              <a:buNone/>
            </a:pPr>
            <a:r>
              <a:rPr b="0" i="0" lang="en" sz="1000" u="none" cap="none" strike="noStrike">
                <a:solidFill>
                  <a:schemeClr val="dk2"/>
                </a:solidFill>
                <a:latin typeface="IBM Plex Sans"/>
                <a:ea typeface="IBM Plex Sans"/>
                <a:cs typeface="IBM Plex Sans"/>
                <a:sym typeface="IBM Plex Sans"/>
              </a:rPr>
              <a:t>This  review focused on evaluating critical aspects such as platform accessibility, navigation, search functionality, user education, error handling, etc. Through a meticulous assessment, we identified several areas that require immediate attention to enhance the overall user experience.</a:t>
            </a:r>
            <a:endParaRPr b="0" i="0"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37" name="Shape 437"/>
        <p:cNvGrpSpPr/>
        <p:nvPr/>
      </p:nvGrpSpPr>
      <p:grpSpPr>
        <a:xfrm>
          <a:off x="0" y="0"/>
          <a:ext cx="0" cy="0"/>
          <a:chOff x="0" y="0"/>
          <a:chExt cx="0" cy="0"/>
        </a:xfrm>
      </p:grpSpPr>
      <p:pic>
        <p:nvPicPr>
          <p:cNvPr id="438" name="Google Shape;438;g2b193e0fc2f_0_162"/>
          <p:cNvPicPr preferRelativeResize="0"/>
          <p:nvPr/>
        </p:nvPicPr>
        <p:blipFill rotWithShape="1">
          <a:blip r:embed="rId3">
            <a:alphaModFix/>
          </a:blip>
          <a:srcRect b="0" l="12946" r="12946" t="0"/>
          <a:stretch/>
        </p:blipFill>
        <p:spPr>
          <a:xfrm>
            <a:off x="495100" y="227314"/>
            <a:ext cx="8153803" cy="3431923"/>
          </a:xfrm>
          <a:prstGeom prst="rect">
            <a:avLst/>
          </a:prstGeom>
          <a:noFill/>
          <a:ln>
            <a:noFill/>
          </a:ln>
        </p:spPr>
      </p:pic>
      <p:sp>
        <p:nvSpPr>
          <p:cNvPr id="439" name="Google Shape;439;g2b193e0fc2f_0_162"/>
          <p:cNvSpPr txBox="1"/>
          <p:nvPr/>
        </p:nvSpPr>
        <p:spPr>
          <a:xfrm>
            <a:off x="495150" y="3805900"/>
            <a:ext cx="81537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1500"/>
              </a:spcBef>
              <a:spcAft>
                <a:spcPts val="1500"/>
              </a:spcAft>
              <a:buClr>
                <a:srgbClr val="000000"/>
              </a:buClr>
              <a:buSzPts val="1200"/>
              <a:buFont typeface="Arial"/>
              <a:buNone/>
            </a:pPr>
            <a:r>
              <a:rPr i="1" lang="en" sz="1000">
                <a:solidFill>
                  <a:schemeClr val="dk2"/>
                </a:solidFill>
                <a:latin typeface="IBM Plex Sans"/>
                <a:ea typeface="IBM Plex Sans"/>
                <a:cs typeface="IBM Plex Sans"/>
                <a:sym typeface="IBM Plex Sans"/>
              </a:rPr>
              <a:t>Users are not provided with a mechanism to expand the full details of addresses or hashes nor can they easily copy the address. </a:t>
            </a:r>
            <a:endParaRPr b="0" i="1"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443" name="Shape 443"/>
        <p:cNvGrpSpPr/>
        <p:nvPr/>
      </p:nvGrpSpPr>
      <p:grpSpPr>
        <a:xfrm>
          <a:off x="0" y="0"/>
          <a:ext cx="0" cy="0"/>
          <a:chOff x="0" y="0"/>
          <a:chExt cx="0" cy="0"/>
        </a:xfrm>
      </p:grpSpPr>
      <p:sp>
        <p:nvSpPr>
          <p:cNvPr id="444" name="Google Shape;444;g2b193e0fc2f_0_142"/>
          <p:cNvSpPr txBox="1"/>
          <p:nvPr/>
        </p:nvSpPr>
        <p:spPr>
          <a:xfrm>
            <a:off x="364875" y="2787425"/>
            <a:ext cx="65613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15000"/>
              </a:lnSpc>
              <a:spcBef>
                <a:spcPts val="0"/>
              </a:spcBef>
              <a:spcAft>
                <a:spcPts val="0"/>
              </a:spcAft>
              <a:buClr>
                <a:schemeClr val="dk1"/>
              </a:buClr>
              <a:buSzPts val="1100"/>
              <a:buFont typeface="Arial"/>
              <a:buNone/>
            </a:pPr>
            <a:r>
              <a:rPr b="1" i="0" lang="en" sz="2000" u="none" cap="none" strike="noStrike">
                <a:solidFill>
                  <a:schemeClr val="lt1"/>
                </a:solidFill>
                <a:latin typeface="Inter"/>
                <a:ea typeface="Inter"/>
                <a:cs typeface="Inter"/>
                <a:sym typeface="Inter"/>
              </a:rPr>
              <a:t>PERMANENT NEWBIE MODE</a:t>
            </a:r>
            <a:endParaRPr b="1" i="0" sz="2000" u="none" cap="none" strike="noStrike">
              <a:solidFill>
                <a:schemeClr val="lt1"/>
              </a:solidFill>
              <a:latin typeface="Inter"/>
              <a:ea typeface="Inter"/>
              <a:cs typeface="Inter"/>
              <a:sym typeface="Inter"/>
            </a:endParaRPr>
          </a:p>
        </p:txBody>
      </p:sp>
      <p:sp>
        <p:nvSpPr>
          <p:cNvPr id="445" name="Google Shape;445;g2b193e0fc2f_0_142"/>
          <p:cNvSpPr txBox="1"/>
          <p:nvPr/>
        </p:nvSpPr>
        <p:spPr>
          <a:xfrm>
            <a:off x="364875" y="3625625"/>
            <a:ext cx="6486900" cy="1100400"/>
          </a:xfrm>
          <a:prstGeom prst="rect">
            <a:avLst/>
          </a:prstGeom>
          <a:noFill/>
          <a:ln>
            <a:noFill/>
          </a:ln>
        </p:spPr>
        <p:txBody>
          <a:bodyPr anchorCtr="0" anchor="b" bIns="91425" lIns="91425" spcFirstLastPara="1" rIns="91425" wrap="square" tIns="91425">
            <a:spAutoFit/>
          </a:bodyPr>
          <a:lstStyle/>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Is educational information woven into normal interaction?</a:t>
            </a:r>
            <a:endParaRPr b="0" i="0" sz="1000" u="none" cap="none" strike="noStrike">
              <a:solidFill>
                <a:schemeClr val="lt1"/>
              </a:solidFill>
              <a:latin typeface="IBM Plex Sans"/>
              <a:ea typeface="IBM Plex Sans"/>
              <a:cs typeface="IBM Plex Sans"/>
              <a:sym typeface="IBM Plex Sans"/>
            </a:endParaRPr>
          </a:p>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Are there 2 or more levels of educational content: Blockchain basics and Dapp specific lingo?</a:t>
            </a:r>
            <a:endParaRPr b="0" i="0" sz="1000" u="none" cap="none" strike="noStrike">
              <a:solidFill>
                <a:schemeClr val="lt1"/>
              </a:solidFill>
              <a:latin typeface="IBM Plex Sans"/>
              <a:ea typeface="IBM Plex Sans"/>
              <a:cs typeface="IBM Plex Sans"/>
              <a:sym typeface="IBM Plex Sans"/>
            </a:endParaRPr>
          </a:p>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Is the amount of new things and concepts that the user needs to learn minimized and increased progressively?</a:t>
            </a:r>
            <a:endParaRPr b="0" i="0" sz="1000" u="none" cap="none" strike="noStrike">
              <a:solidFill>
                <a:schemeClr val="lt1"/>
              </a:solidFill>
              <a:latin typeface="IBM Plex Sans"/>
              <a:ea typeface="IBM Plex Sans"/>
              <a:cs typeface="IBM Plex Sans"/>
              <a:sym typeface="IBM Plex Sans"/>
            </a:endParaRPr>
          </a:p>
        </p:txBody>
      </p:sp>
      <p:pic>
        <p:nvPicPr>
          <p:cNvPr id="446" name="Google Shape;446;g2b193e0fc2f_0_142"/>
          <p:cNvPicPr preferRelativeResize="0"/>
          <p:nvPr/>
        </p:nvPicPr>
        <p:blipFill rotWithShape="1">
          <a:blip r:embed="rId3">
            <a:alphaModFix/>
          </a:blip>
          <a:srcRect b="0" l="49217" r="-5" t="0"/>
          <a:stretch/>
        </p:blipFill>
        <p:spPr>
          <a:xfrm>
            <a:off x="7261399" y="0"/>
            <a:ext cx="1882601" cy="5143501"/>
          </a:xfrm>
          <a:prstGeom prst="rect">
            <a:avLst/>
          </a:prstGeom>
          <a:noFill/>
          <a:ln>
            <a:noFill/>
          </a:ln>
        </p:spPr>
      </p:pic>
      <p:sp>
        <p:nvSpPr>
          <p:cNvPr id="447" name="Google Shape;447;g2b193e0fc2f_0_142"/>
          <p:cNvSpPr txBox="1"/>
          <p:nvPr/>
        </p:nvSpPr>
        <p:spPr>
          <a:xfrm>
            <a:off x="364875" y="500750"/>
            <a:ext cx="1927800" cy="515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ARRAKIS</a:t>
            </a:r>
            <a:r>
              <a:rPr b="1" i="0" lang="en" sz="1000" u="none" cap="none" strike="noStrike">
                <a:solidFill>
                  <a:srgbClr val="B78CF8"/>
                </a:solidFill>
                <a:latin typeface="IBM Plex Sans"/>
                <a:ea typeface="IBM Plex Sans"/>
                <a:cs typeface="IBM Plex Sans"/>
                <a:sym typeface="IBM Plex Sans"/>
              </a:rPr>
              <a:t> FINANCE</a:t>
            </a:r>
            <a:r>
              <a:rPr b="0" i="0" lang="en" sz="1000" u="none" cap="none" strike="noStrike">
                <a:solidFill>
                  <a:srgbClr val="B78CF8"/>
                </a:solidFill>
                <a:latin typeface="IBM Plex Sans"/>
                <a:ea typeface="IBM Plex Sans"/>
                <a:cs typeface="IBM Plex Sans"/>
                <a:sym typeface="IBM Plex Sans"/>
              </a:rPr>
              <a:t> </a:t>
            </a:r>
            <a:endParaRPr b="0" i="0" sz="1000" u="none" cap="none" strike="noStrike">
              <a:solidFill>
                <a:srgbClr val="B78CF8"/>
              </a:solidFill>
              <a:latin typeface="IBM Plex Sans"/>
              <a:ea typeface="IBM Plex Sans"/>
              <a:cs typeface="IBM Plex Sans"/>
              <a:sym typeface="IBM Plex Sans"/>
            </a:endParaRPr>
          </a:p>
          <a:p>
            <a:pPr indent="0" lvl="0" marL="0" marR="0" rtl="0" algn="l">
              <a:lnSpc>
                <a:spcPct val="115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51" name="Shape 451"/>
        <p:cNvGrpSpPr/>
        <p:nvPr/>
      </p:nvGrpSpPr>
      <p:grpSpPr>
        <a:xfrm>
          <a:off x="0" y="0"/>
          <a:ext cx="0" cy="0"/>
          <a:chOff x="0" y="0"/>
          <a:chExt cx="0" cy="0"/>
        </a:xfrm>
      </p:grpSpPr>
      <p:sp>
        <p:nvSpPr>
          <p:cNvPr id="452" name="Google Shape;452;g2b193e0fc2f_0_124"/>
          <p:cNvSpPr txBox="1"/>
          <p:nvPr/>
        </p:nvSpPr>
        <p:spPr>
          <a:xfrm>
            <a:off x="256032" y="58742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i="0" lang="en" sz="1200" u="none" cap="none" strike="noStrike">
                <a:solidFill>
                  <a:schemeClr val="accent4"/>
                </a:solidFill>
                <a:latin typeface="Inter"/>
                <a:ea typeface="Inter"/>
                <a:cs typeface="Inter"/>
                <a:sym typeface="Inter"/>
              </a:rPr>
              <a:t>(MEDIUM)</a:t>
            </a:r>
            <a:endParaRPr b="1" i="0" sz="1200" u="none" cap="none" strike="noStrike">
              <a:solidFill>
                <a:schemeClr val="accent4"/>
              </a:solidFill>
              <a:latin typeface="Inter"/>
              <a:ea typeface="Inter"/>
              <a:cs typeface="Inter"/>
              <a:sym typeface="Inter"/>
            </a:endParaRPr>
          </a:p>
        </p:txBody>
      </p:sp>
      <p:sp>
        <p:nvSpPr>
          <p:cNvPr id="453" name="Google Shape;453;g2b193e0fc2f_0_124"/>
          <p:cNvSpPr txBox="1"/>
          <p:nvPr/>
        </p:nvSpPr>
        <p:spPr>
          <a:xfrm>
            <a:off x="256032" y="1118942"/>
            <a:ext cx="4359300" cy="28782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Lack of Educational Tiering: The platform does not offer distinct levels of educational content, making it challenging for users to progress from foundational Blockchain basics to more advanced Dapp-specific lingo. This absence of tiering impedes users' structured learning.</a:t>
            </a:r>
            <a:endParaRPr sz="1000">
              <a:solidFill>
                <a:schemeClr val="dk2"/>
              </a:solidFill>
              <a:latin typeface="IBM Plex Sans"/>
              <a:ea typeface="IBM Plex Sans"/>
              <a:cs typeface="IBM Plex Sans"/>
              <a:sym typeface="IBM Plex Sans"/>
            </a:endParaRPr>
          </a:p>
          <a:p>
            <a:pPr indent="0" lvl="0" marL="457200" rtl="0" algn="l">
              <a:lnSpc>
                <a:spcPct val="150000"/>
              </a:lnSpc>
              <a:spcBef>
                <a:spcPts val="0"/>
              </a:spcBef>
              <a:spcAft>
                <a:spcPts val="0"/>
              </a:spcAft>
              <a:buNone/>
            </a:pPr>
            <a:r>
              <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Absence of Progressive Learning: The platform introduces an overwhelming amount of new concepts without a clear and gradual progression. Users may feel inundated with information, leading to cognitive overload and potentially hindering their ability to absorb and retain knowledge effectively.</a:t>
            </a:r>
            <a:endParaRPr sz="1000">
              <a:solidFill>
                <a:schemeClr val="dk2"/>
              </a:solidFill>
              <a:latin typeface="IBM Plex Sans"/>
              <a:ea typeface="IBM Plex Sans"/>
              <a:cs typeface="IBM Plex Sans"/>
              <a:sym typeface="IBM Plex Sans"/>
            </a:endParaRPr>
          </a:p>
          <a:p>
            <a:pPr indent="0" lvl="0" marL="457200" marR="0" rtl="0" algn="l">
              <a:lnSpc>
                <a:spcPct val="150000"/>
              </a:lnSpc>
              <a:spcBef>
                <a:spcPts val="0"/>
              </a:spcBef>
              <a:spcAft>
                <a:spcPts val="0"/>
              </a:spcAft>
              <a:buNone/>
            </a:pPr>
            <a:r>
              <a:t/>
            </a:r>
            <a:endParaRPr sz="1000">
              <a:solidFill>
                <a:schemeClr val="dk2"/>
              </a:solidFill>
              <a:latin typeface="IBM Plex Sans"/>
              <a:ea typeface="IBM Plex Sans"/>
              <a:cs typeface="IBM Plex Sans"/>
              <a:sym typeface="IBM Plex Sans"/>
            </a:endParaRPr>
          </a:p>
        </p:txBody>
      </p:sp>
      <p:sp>
        <p:nvSpPr>
          <p:cNvPr id="454" name="Google Shape;454;g2b193e0fc2f_0_124"/>
          <p:cNvSpPr txBox="1"/>
          <p:nvPr/>
        </p:nvSpPr>
        <p:spPr>
          <a:xfrm>
            <a:off x="4777641"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1" i="0" sz="1200" u="none" cap="none" strike="noStrike">
              <a:solidFill>
                <a:schemeClr val="dk1"/>
              </a:solidFill>
              <a:latin typeface="Inter"/>
              <a:ea typeface="Inter"/>
              <a:cs typeface="Inter"/>
              <a:sym typeface="Inter"/>
            </a:endParaRPr>
          </a:p>
        </p:txBody>
      </p:sp>
      <p:sp>
        <p:nvSpPr>
          <p:cNvPr id="455" name="Google Shape;455;g2b193e0fc2f_0_124"/>
          <p:cNvSpPr txBox="1"/>
          <p:nvPr/>
        </p:nvSpPr>
        <p:spPr>
          <a:xfrm>
            <a:off x="4615332" y="1115568"/>
            <a:ext cx="4359300" cy="31092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Two-Tiered Educational Structure: Implement a clear and structured educational pathway with two distinct levels – one focused on Blockchain basics and another on Dapp-specific lingo. Create separate sections or modules that users can navigate through based on their current knowledge level and learning objectives.</a:t>
            </a:r>
            <a:endParaRPr sz="1000">
              <a:solidFill>
                <a:schemeClr val="dk2"/>
              </a:solidFill>
              <a:latin typeface="IBM Plex Sans"/>
              <a:ea typeface="IBM Plex Sans"/>
              <a:cs typeface="IBM Plex Sans"/>
              <a:sym typeface="IBM Plex Sans"/>
            </a:endParaRPr>
          </a:p>
          <a:p>
            <a:pPr indent="0" lvl="0" marL="457200" rtl="0" algn="l">
              <a:lnSpc>
                <a:spcPct val="150000"/>
              </a:lnSpc>
              <a:spcBef>
                <a:spcPts val="0"/>
              </a:spcBef>
              <a:spcAft>
                <a:spcPts val="0"/>
              </a:spcAft>
              <a:buNone/>
            </a:pPr>
            <a:r>
              <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Progressive Learning Modules: Develop a curriculum that follows a progressive learning model, introducing concepts in a logical sequence. Start with foundational Blockchain basics, gradually incorporating Dapp-specific lingo, and allowing users to build on their understanding incrementally.</a:t>
            </a:r>
            <a:endParaRPr sz="1000">
              <a:solidFill>
                <a:schemeClr val="dk2"/>
              </a:solidFill>
              <a:latin typeface="IBM Plex Sans"/>
              <a:ea typeface="IBM Plex Sans"/>
              <a:cs typeface="IBM Plex Sans"/>
              <a:sym typeface="IBM Plex Sans"/>
            </a:endParaRPr>
          </a:p>
          <a:p>
            <a:pPr indent="0" lvl="0" marL="457200" marR="0" rtl="0" algn="l">
              <a:lnSpc>
                <a:spcPct val="150000"/>
              </a:lnSpc>
              <a:spcBef>
                <a:spcPts val="0"/>
              </a:spcBef>
              <a:spcAft>
                <a:spcPts val="0"/>
              </a:spcAft>
              <a:buNone/>
            </a:pPr>
            <a:r>
              <a:t/>
            </a:r>
            <a:endParaRPr sz="1000">
              <a:solidFill>
                <a:schemeClr val="dk2"/>
              </a:solidFill>
              <a:latin typeface="IBM Plex Sans"/>
              <a:ea typeface="IBM Plex Sans"/>
              <a:cs typeface="IBM Plex Sans"/>
              <a:sym typeface="IBM Plex Sans"/>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459" name="Shape 459"/>
        <p:cNvGrpSpPr/>
        <p:nvPr/>
      </p:nvGrpSpPr>
      <p:grpSpPr>
        <a:xfrm>
          <a:off x="0" y="0"/>
          <a:ext cx="0" cy="0"/>
          <a:chOff x="0" y="0"/>
          <a:chExt cx="0" cy="0"/>
        </a:xfrm>
      </p:grpSpPr>
      <p:sp>
        <p:nvSpPr>
          <p:cNvPr id="460" name="Google Shape;460;g25db78d7008_0_116"/>
          <p:cNvSpPr txBox="1"/>
          <p:nvPr/>
        </p:nvSpPr>
        <p:spPr>
          <a:xfrm>
            <a:off x="364875" y="2982925"/>
            <a:ext cx="65613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15000"/>
              </a:lnSpc>
              <a:spcBef>
                <a:spcPts val="0"/>
              </a:spcBef>
              <a:spcAft>
                <a:spcPts val="0"/>
              </a:spcAft>
              <a:buClr>
                <a:schemeClr val="dk1"/>
              </a:buClr>
              <a:buSzPts val="1100"/>
              <a:buFont typeface="Arial"/>
              <a:buNone/>
            </a:pPr>
            <a:r>
              <a:rPr b="1" i="0" lang="en" sz="2000" u="none" cap="none" strike="noStrike">
                <a:solidFill>
                  <a:schemeClr val="lt1"/>
                </a:solidFill>
                <a:latin typeface="Inter"/>
                <a:ea typeface="Inter"/>
                <a:cs typeface="Inter"/>
                <a:sym typeface="Inter"/>
              </a:rPr>
              <a:t>GAS PRICE AND TRANSACTION REVERSAL </a:t>
            </a:r>
            <a:endParaRPr b="1" i="0" sz="2000" u="none" cap="none" strike="noStrike">
              <a:solidFill>
                <a:schemeClr val="lt1"/>
              </a:solidFill>
              <a:latin typeface="Inter"/>
              <a:ea typeface="Inter"/>
              <a:cs typeface="Inter"/>
              <a:sym typeface="Inter"/>
            </a:endParaRPr>
          </a:p>
        </p:txBody>
      </p:sp>
      <p:sp>
        <p:nvSpPr>
          <p:cNvPr id="461" name="Google Shape;461;g25db78d7008_0_116"/>
          <p:cNvSpPr txBox="1"/>
          <p:nvPr/>
        </p:nvSpPr>
        <p:spPr>
          <a:xfrm>
            <a:off x="364875" y="3821125"/>
            <a:ext cx="6486900" cy="861900"/>
          </a:xfrm>
          <a:prstGeom prst="rect">
            <a:avLst/>
          </a:prstGeom>
          <a:noFill/>
          <a:ln>
            <a:noFill/>
          </a:ln>
        </p:spPr>
        <p:txBody>
          <a:bodyPr anchorCtr="0" anchor="b" bIns="91425" lIns="91425" spcFirstLastPara="1" rIns="91425" wrap="square" tIns="91425">
            <a:spAutoFit/>
          </a:bodyPr>
          <a:lstStyle/>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Is what Gas and Gas price clarified?</a:t>
            </a:r>
            <a:endParaRPr b="0" i="0" sz="1000" u="none" cap="none" strike="noStrike">
              <a:solidFill>
                <a:schemeClr val="lt1"/>
              </a:solidFill>
              <a:latin typeface="IBM Plex Sans"/>
              <a:ea typeface="IBM Plex Sans"/>
              <a:cs typeface="IBM Plex Sans"/>
              <a:sym typeface="IBM Plex Sans"/>
            </a:endParaRPr>
          </a:p>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Are gas prices ranges suggested and time approximations for the upper and lower bounds clarified?</a:t>
            </a:r>
            <a:endParaRPr b="0" i="0" sz="1000" u="none" cap="none" strike="noStrike">
              <a:solidFill>
                <a:schemeClr val="lt1"/>
              </a:solidFill>
              <a:latin typeface="IBM Plex Sans"/>
              <a:ea typeface="IBM Plex Sans"/>
              <a:cs typeface="IBM Plex Sans"/>
              <a:sym typeface="IBM Plex Sans"/>
            </a:endParaRPr>
          </a:p>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Are transaction reversals allowed?</a:t>
            </a:r>
            <a:endParaRPr b="0" i="0" sz="1000" u="none" cap="none" strike="noStrike">
              <a:solidFill>
                <a:schemeClr val="lt1"/>
              </a:solidFill>
              <a:latin typeface="IBM Plex Sans"/>
              <a:ea typeface="IBM Plex Sans"/>
              <a:cs typeface="IBM Plex Sans"/>
              <a:sym typeface="IBM Plex Sans"/>
            </a:endParaRPr>
          </a:p>
        </p:txBody>
      </p:sp>
      <p:pic>
        <p:nvPicPr>
          <p:cNvPr id="462" name="Google Shape;462;g25db78d7008_0_116"/>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
        <p:nvSpPr>
          <p:cNvPr id="463" name="Google Shape;463;g25db78d7008_0_116"/>
          <p:cNvSpPr txBox="1"/>
          <p:nvPr/>
        </p:nvSpPr>
        <p:spPr>
          <a:xfrm>
            <a:off x="364875" y="500750"/>
            <a:ext cx="1927800" cy="515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ARRAKIS</a:t>
            </a:r>
            <a:r>
              <a:rPr b="1" i="0" lang="en" sz="1000" u="none" cap="none" strike="noStrike">
                <a:solidFill>
                  <a:srgbClr val="B78CF8"/>
                </a:solidFill>
                <a:latin typeface="IBM Plex Sans"/>
                <a:ea typeface="IBM Plex Sans"/>
                <a:cs typeface="IBM Plex Sans"/>
                <a:sym typeface="IBM Plex Sans"/>
              </a:rPr>
              <a:t> FINANCE</a:t>
            </a:r>
            <a:r>
              <a:rPr b="0" i="0" lang="en" sz="1000" u="none" cap="none" strike="noStrike">
                <a:solidFill>
                  <a:srgbClr val="B78CF8"/>
                </a:solidFill>
                <a:latin typeface="IBM Plex Sans"/>
                <a:ea typeface="IBM Plex Sans"/>
                <a:cs typeface="IBM Plex Sans"/>
                <a:sym typeface="IBM Plex Sans"/>
              </a:rPr>
              <a:t> </a:t>
            </a:r>
            <a:endParaRPr b="0" i="0" sz="1000" u="none" cap="none" strike="noStrike">
              <a:solidFill>
                <a:srgbClr val="B78CF8"/>
              </a:solidFill>
              <a:latin typeface="IBM Plex Sans"/>
              <a:ea typeface="IBM Plex Sans"/>
              <a:cs typeface="IBM Plex Sans"/>
              <a:sym typeface="IBM Plex Sans"/>
            </a:endParaRPr>
          </a:p>
          <a:p>
            <a:pPr indent="0" lvl="0" marL="0" marR="0" rtl="0" algn="l">
              <a:lnSpc>
                <a:spcPct val="115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67" name="Shape 467"/>
        <p:cNvGrpSpPr/>
        <p:nvPr/>
      </p:nvGrpSpPr>
      <p:grpSpPr>
        <a:xfrm>
          <a:off x="0" y="0"/>
          <a:ext cx="0" cy="0"/>
          <a:chOff x="0" y="0"/>
          <a:chExt cx="0" cy="0"/>
        </a:xfrm>
      </p:grpSpPr>
      <p:sp>
        <p:nvSpPr>
          <p:cNvPr id="468" name="Google Shape;468;g258a794ab94_0_40"/>
          <p:cNvSpPr txBox="1"/>
          <p:nvPr/>
        </p:nvSpPr>
        <p:spPr>
          <a:xfrm>
            <a:off x="256032" y="58742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a:t>
            </a:r>
            <a:r>
              <a:rPr b="1" i="0" lang="en" sz="1200" u="none" cap="none" strike="noStrike">
                <a:solidFill>
                  <a:srgbClr val="FC7753"/>
                </a:solidFill>
                <a:latin typeface="Inter"/>
                <a:ea typeface="Inter"/>
                <a:cs typeface="Inter"/>
                <a:sym typeface="Inter"/>
              </a:rPr>
              <a:t> (SERIOUS)</a:t>
            </a:r>
            <a:endParaRPr b="1" i="0" sz="1200" u="none" cap="none" strike="noStrike">
              <a:solidFill>
                <a:srgbClr val="FC7753"/>
              </a:solidFill>
              <a:latin typeface="Inter"/>
              <a:ea typeface="Inter"/>
              <a:cs typeface="Inter"/>
              <a:sym typeface="Inter"/>
            </a:endParaRPr>
          </a:p>
        </p:txBody>
      </p:sp>
      <p:sp>
        <p:nvSpPr>
          <p:cNvPr id="469" name="Google Shape;469;g258a794ab94_0_40"/>
          <p:cNvSpPr txBox="1"/>
          <p:nvPr/>
        </p:nvSpPr>
        <p:spPr>
          <a:xfrm>
            <a:off x="256032" y="1118942"/>
            <a:ext cx="4359300" cy="24165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1500"/>
              </a:spcBef>
              <a:spcAft>
                <a:spcPts val="0"/>
              </a:spcAft>
              <a:buClr>
                <a:schemeClr val="dk2"/>
              </a:buClr>
              <a:buSzPts val="1000"/>
              <a:buFont typeface="IBM Plex Sans"/>
              <a:buChar char="●"/>
            </a:pPr>
            <a:r>
              <a:rPr b="0" i="0" lang="en" sz="1000" u="none" cap="none" strike="noStrike">
                <a:solidFill>
                  <a:schemeClr val="dk2"/>
                </a:solidFill>
                <a:latin typeface="IBM Plex Sans"/>
                <a:ea typeface="IBM Plex Sans"/>
                <a:cs typeface="IBM Plex Sans"/>
                <a:sym typeface="IBM Plex Sans"/>
              </a:rPr>
              <a:t>Gas Price Ranges and Time Approximations: The platform does not suggest gas price ranges or provide time approximations for the upper and lower bounds. This absence of information makes it challenging for users to estimate transaction costs and plan their interactions accordingly. Clear suggestions and time approximations would help users make informed decisions based on factors like network congestion and gas fees.</a:t>
            </a:r>
            <a:endParaRPr b="0" i="0" sz="1000" u="none" cap="none" strike="noStrike">
              <a:solidFill>
                <a:schemeClr val="dk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dk2"/>
              </a:buClr>
              <a:buSzPts val="1000"/>
              <a:buFont typeface="IBM Plex Sans"/>
              <a:buChar char="●"/>
            </a:pPr>
            <a:r>
              <a:rPr b="0" i="0" lang="en" sz="1000" u="none" cap="none" strike="noStrike">
                <a:solidFill>
                  <a:schemeClr val="dk2"/>
                </a:solidFill>
                <a:latin typeface="IBM Plex Sans"/>
                <a:ea typeface="IBM Plex Sans"/>
                <a:cs typeface="IBM Plex Sans"/>
                <a:sym typeface="IBM Plex Sans"/>
              </a:rPr>
              <a:t>Transaction Reversals: The platform does not allow for transaction reversals. This limitation can be problematic if users make unintended or erroneous transactions.</a:t>
            </a:r>
            <a:endParaRPr b="0" i="0" sz="1000" u="none" cap="none" strike="noStrike">
              <a:solidFill>
                <a:schemeClr val="dk2"/>
              </a:solidFill>
              <a:latin typeface="IBM Plex Sans"/>
              <a:ea typeface="IBM Plex Sans"/>
              <a:cs typeface="IBM Plex Sans"/>
              <a:sym typeface="IBM Plex Sans"/>
            </a:endParaRPr>
          </a:p>
        </p:txBody>
      </p:sp>
      <p:sp>
        <p:nvSpPr>
          <p:cNvPr id="470" name="Google Shape;470;g258a794ab94_0_40"/>
          <p:cNvSpPr txBox="1"/>
          <p:nvPr/>
        </p:nvSpPr>
        <p:spPr>
          <a:xfrm>
            <a:off x="4777641"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1" i="0" sz="1200" u="none" cap="none" strike="noStrike">
              <a:solidFill>
                <a:schemeClr val="dk1"/>
              </a:solidFill>
              <a:latin typeface="Inter"/>
              <a:ea typeface="Inter"/>
              <a:cs typeface="Inter"/>
              <a:sym typeface="Inter"/>
            </a:endParaRPr>
          </a:p>
        </p:txBody>
      </p:sp>
      <p:sp>
        <p:nvSpPr>
          <p:cNvPr id="471" name="Google Shape;471;g258a794ab94_0_40"/>
          <p:cNvSpPr txBox="1"/>
          <p:nvPr/>
        </p:nvSpPr>
        <p:spPr>
          <a:xfrm>
            <a:off x="4615332" y="1115568"/>
            <a:ext cx="4359300" cy="21858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1500"/>
              </a:spcBef>
              <a:spcAft>
                <a:spcPts val="0"/>
              </a:spcAft>
              <a:buClr>
                <a:schemeClr val="dk2"/>
              </a:buClr>
              <a:buSzPts val="1000"/>
              <a:buFont typeface="IBM Plex Sans"/>
              <a:buChar char="●"/>
            </a:pPr>
            <a:r>
              <a:rPr b="0" i="0" lang="en" sz="1000" u="none" cap="none" strike="noStrike">
                <a:solidFill>
                  <a:schemeClr val="dk2"/>
                </a:solidFill>
                <a:latin typeface="IBM Plex Sans"/>
                <a:ea typeface="IBM Plex Sans"/>
                <a:cs typeface="IBM Plex Sans"/>
                <a:sym typeface="IBM Plex Sans"/>
              </a:rPr>
              <a:t>Gas Price Ranges and Time Estimates: Suggest gas price ranges and provide time approximations for the upper and lower bounds. This information will assist users in estimating transaction costs and better planning their interactions based on network conditions and gas fees.</a:t>
            </a:r>
            <a:endParaRPr b="0" i="0" sz="1000" u="none" cap="none" strike="noStrike">
              <a:solidFill>
                <a:schemeClr val="dk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dk2"/>
              </a:buClr>
              <a:buSzPts val="1000"/>
              <a:buFont typeface="IBM Plex Sans"/>
              <a:buChar char="●"/>
            </a:pPr>
            <a:r>
              <a:rPr b="0" i="0" lang="en" sz="1000" u="none" cap="none" strike="noStrike">
                <a:solidFill>
                  <a:schemeClr val="dk2"/>
                </a:solidFill>
                <a:latin typeface="IBM Plex Sans"/>
                <a:ea typeface="IBM Plex Sans"/>
                <a:cs typeface="IBM Plex Sans"/>
                <a:sym typeface="IBM Plex Sans"/>
              </a:rPr>
              <a:t>Transaction Reversal Mechanism: Introduce a mechanism for transaction reversals, allowing users to undo unintended or erroneous transactions. This feature will enhance user control, reduce anxiety, and provide a safety net for potential mistakes.</a:t>
            </a:r>
            <a:endParaRPr b="0" i="0"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475" name="Shape 475"/>
        <p:cNvGrpSpPr/>
        <p:nvPr/>
      </p:nvGrpSpPr>
      <p:grpSpPr>
        <a:xfrm>
          <a:off x="0" y="0"/>
          <a:ext cx="0" cy="0"/>
          <a:chOff x="0" y="0"/>
          <a:chExt cx="0" cy="0"/>
        </a:xfrm>
      </p:grpSpPr>
      <p:sp>
        <p:nvSpPr>
          <p:cNvPr id="476" name="Google Shape;476;g25db78d7008_0_131"/>
          <p:cNvSpPr txBox="1"/>
          <p:nvPr/>
        </p:nvSpPr>
        <p:spPr>
          <a:xfrm>
            <a:off x="274650" y="3791525"/>
            <a:ext cx="44478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chemeClr val="dk1"/>
              </a:buClr>
              <a:buSzPts val="2800"/>
              <a:buFont typeface="Arial"/>
              <a:buNone/>
            </a:pPr>
            <a:r>
              <a:rPr b="1" i="0" lang="en" sz="3600" u="none" cap="none" strike="noStrike">
                <a:solidFill>
                  <a:schemeClr val="lt1"/>
                </a:solidFill>
                <a:latin typeface="Inter"/>
                <a:ea typeface="Inter"/>
                <a:cs typeface="Inter"/>
                <a:sym typeface="Inter"/>
              </a:rPr>
              <a:t>USABILITY SCORE</a:t>
            </a:r>
            <a:endParaRPr b="1" i="0" sz="3600" u="none" cap="none" strike="noStrike">
              <a:solidFill>
                <a:srgbClr val="FFFFFF"/>
              </a:solidFill>
              <a:latin typeface="Inter"/>
              <a:ea typeface="Inter"/>
              <a:cs typeface="Inter"/>
              <a:sym typeface="Inter"/>
            </a:endParaRPr>
          </a:p>
        </p:txBody>
      </p:sp>
      <p:pic>
        <p:nvPicPr>
          <p:cNvPr id="477" name="Google Shape;477;g25db78d7008_0_131"/>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
        <p:nvSpPr>
          <p:cNvPr id="478" name="Google Shape;478;g25db78d7008_0_131"/>
          <p:cNvSpPr txBox="1"/>
          <p:nvPr/>
        </p:nvSpPr>
        <p:spPr>
          <a:xfrm>
            <a:off x="364875" y="500750"/>
            <a:ext cx="1927800" cy="515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ARRAKIS</a:t>
            </a:r>
            <a:r>
              <a:rPr b="1" i="0" lang="en" sz="1000" u="none" cap="none" strike="noStrike">
                <a:solidFill>
                  <a:srgbClr val="B78CF8"/>
                </a:solidFill>
                <a:latin typeface="IBM Plex Sans"/>
                <a:ea typeface="IBM Plex Sans"/>
                <a:cs typeface="IBM Plex Sans"/>
                <a:sym typeface="IBM Plex Sans"/>
              </a:rPr>
              <a:t> FINANCE</a:t>
            </a:r>
            <a:r>
              <a:rPr b="0" i="0" lang="en" sz="1000" u="none" cap="none" strike="noStrike">
                <a:solidFill>
                  <a:srgbClr val="B78CF8"/>
                </a:solidFill>
                <a:latin typeface="IBM Plex Sans"/>
                <a:ea typeface="IBM Plex Sans"/>
                <a:cs typeface="IBM Plex Sans"/>
                <a:sym typeface="IBM Plex Sans"/>
              </a:rPr>
              <a:t> </a:t>
            </a:r>
            <a:endParaRPr b="0" i="0" sz="1000" u="none" cap="none" strike="noStrike">
              <a:solidFill>
                <a:srgbClr val="B78CF8"/>
              </a:solidFill>
              <a:latin typeface="IBM Plex Sans"/>
              <a:ea typeface="IBM Plex Sans"/>
              <a:cs typeface="IBM Plex Sans"/>
              <a:sym typeface="IBM Plex Sans"/>
            </a:endParaRPr>
          </a:p>
          <a:p>
            <a:pPr indent="0" lvl="0" marL="0" marR="0" rtl="0" algn="l">
              <a:lnSpc>
                <a:spcPct val="115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1A1A"/>
        </a:solidFill>
      </p:bgPr>
    </p:bg>
    <p:spTree>
      <p:nvGrpSpPr>
        <p:cNvPr id="482" name="Shape 482"/>
        <p:cNvGrpSpPr/>
        <p:nvPr/>
      </p:nvGrpSpPr>
      <p:grpSpPr>
        <a:xfrm>
          <a:off x="0" y="0"/>
          <a:ext cx="0" cy="0"/>
          <a:chOff x="0" y="0"/>
          <a:chExt cx="0" cy="0"/>
        </a:xfrm>
      </p:grpSpPr>
      <p:sp>
        <p:nvSpPr>
          <p:cNvPr id="483" name="Google Shape;483;g25846ef974c_0_4"/>
          <p:cNvSpPr txBox="1"/>
          <p:nvPr/>
        </p:nvSpPr>
        <p:spPr>
          <a:xfrm>
            <a:off x="246888" y="2242273"/>
            <a:ext cx="8520600" cy="492600"/>
          </a:xfrm>
          <a:prstGeom prst="rect">
            <a:avLst/>
          </a:prstGeom>
          <a:noFill/>
          <a:ln>
            <a:noFill/>
          </a:ln>
        </p:spPr>
        <p:txBody>
          <a:bodyPr anchorCtr="0" anchor="b" bIns="91425" lIns="91425"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rPr b="1" i="0" lang="en" sz="2000" u="none" cap="none" strike="noStrike">
                <a:solidFill>
                  <a:schemeClr val="lt1"/>
                </a:solidFill>
                <a:latin typeface="Red Hat Display"/>
                <a:ea typeface="Red Hat Display"/>
                <a:cs typeface="Red Hat Display"/>
                <a:sym typeface="Red Hat Display"/>
              </a:rPr>
              <a:t>USABILITY SCORE</a:t>
            </a:r>
            <a:endParaRPr b="1" i="0" sz="2400" u="none" cap="none" strike="noStrike">
              <a:solidFill>
                <a:schemeClr val="lt1"/>
              </a:solidFill>
              <a:latin typeface="Red Hat Display"/>
              <a:ea typeface="Red Hat Display"/>
              <a:cs typeface="Red Hat Display"/>
              <a:sym typeface="Red Hat Display"/>
            </a:endParaRPr>
          </a:p>
        </p:txBody>
      </p:sp>
      <p:sp>
        <p:nvSpPr>
          <p:cNvPr id="484" name="Google Shape;484;g25846ef974c_0_4"/>
          <p:cNvSpPr txBox="1"/>
          <p:nvPr/>
        </p:nvSpPr>
        <p:spPr>
          <a:xfrm>
            <a:off x="246888" y="2766939"/>
            <a:ext cx="8520600" cy="569400"/>
          </a:xfrm>
          <a:prstGeom prst="rect">
            <a:avLst/>
          </a:prstGeom>
          <a:noFill/>
          <a:ln>
            <a:noFill/>
          </a:ln>
        </p:spPr>
        <p:txBody>
          <a:bodyPr anchorCtr="0" anchor="b" bIns="91425" lIns="91425" spcFirstLastPara="1" rIns="91425" wrap="square" tIns="91425">
            <a:spAutoFit/>
          </a:bodyPr>
          <a:lstStyle/>
          <a:p>
            <a:pPr indent="0" lvl="0" marL="0" marR="0" rtl="0" algn="l">
              <a:lnSpc>
                <a:spcPct val="150000"/>
              </a:lnSpc>
              <a:spcBef>
                <a:spcPts val="150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Ultimately, the usability score is a quantitative or qualitative representation of how usable and effective a product is in meeting user needs and goals. It helps evaluate the success of UX design and identify areas for improvement to enhance the overall user experience.</a:t>
            </a:r>
            <a:endParaRPr b="0" i="0" sz="1000" u="none" cap="none" strike="noStrike">
              <a:solidFill>
                <a:schemeClr val="lt1"/>
              </a:solidFill>
              <a:latin typeface="IBM Plex Sans"/>
              <a:ea typeface="IBM Plex Sans"/>
              <a:cs typeface="IBM Plex Sans"/>
              <a:sym typeface="IBM Plex Sans"/>
            </a:endParaRPr>
          </a:p>
        </p:txBody>
      </p:sp>
      <p:sp>
        <p:nvSpPr>
          <p:cNvPr id="485" name="Google Shape;485;g25846ef974c_0_4"/>
          <p:cNvSpPr txBox="1"/>
          <p:nvPr/>
        </p:nvSpPr>
        <p:spPr>
          <a:xfrm>
            <a:off x="246888" y="273898"/>
            <a:ext cx="8520600" cy="1770000"/>
          </a:xfrm>
          <a:prstGeom prst="rect">
            <a:avLst/>
          </a:prstGeom>
          <a:noFill/>
          <a:ln>
            <a:noFill/>
          </a:ln>
        </p:spPr>
        <p:txBody>
          <a:bodyPr anchorCtr="0" anchor="b" bIns="91425" lIns="91425"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rPr b="1" i="0" lang="en" sz="4800" u="none" cap="none" strike="noStrike">
                <a:solidFill>
                  <a:schemeClr val="lt1"/>
                </a:solidFill>
                <a:latin typeface="Inter"/>
                <a:ea typeface="Inter"/>
                <a:cs typeface="Inter"/>
                <a:sym typeface="Inter"/>
              </a:rPr>
              <a:t>15</a:t>
            </a:r>
            <a:r>
              <a:rPr b="1" lang="en" sz="4800">
                <a:solidFill>
                  <a:schemeClr val="lt1"/>
                </a:solidFill>
                <a:latin typeface="Inter"/>
                <a:ea typeface="Inter"/>
                <a:cs typeface="Inter"/>
                <a:sym typeface="Inter"/>
              </a:rPr>
              <a:t>4</a:t>
            </a:r>
            <a:r>
              <a:rPr b="1" i="0" lang="en" sz="2400" u="none" cap="none" strike="noStrike">
                <a:solidFill>
                  <a:srgbClr val="D9D9D9"/>
                </a:solidFill>
                <a:latin typeface="Inter"/>
                <a:ea typeface="Inter"/>
                <a:cs typeface="Inter"/>
                <a:sym typeface="Inter"/>
              </a:rPr>
              <a:t>/19</a:t>
            </a:r>
            <a:r>
              <a:rPr b="1" lang="en" sz="2400">
                <a:solidFill>
                  <a:srgbClr val="D9D9D9"/>
                </a:solidFill>
                <a:latin typeface="Inter"/>
                <a:ea typeface="Inter"/>
                <a:cs typeface="Inter"/>
                <a:sym typeface="Inter"/>
              </a:rPr>
              <a:t>7</a:t>
            </a:r>
            <a:endParaRPr b="1" i="0" sz="2400" u="none" cap="none" strike="noStrike">
              <a:solidFill>
                <a:srgbClr val="D9D9D9"/>
              </a:solidFill>
              <a:latin typeface="Inter"/>
              <a:ea typeface="Inter"/>
              <a:cs typeface="Inter"/>
              <a:sym typeface="Inter"/>
            </a:endParaRPr>
          </a:p>
          <a:p>
            <a:pPr indent="0" lvl="0" marL="0" marR="0" rtl="0" algn="l">
              <a:lnSpc>
                <a:spcPct val="100000"/>
              </a:lnSpc>
              <a:spcBef>
                <a:spcPts val="0"/>
              </a:spcBef>
              <a:spcAft>
                <a:spcPts val="0"/>
              </a:spcAft>
              <a:buClr>
                <a:schemeClr val="dk1"/>
              </a:buClr>
              <a:buSzPts val="1100"/>
              <a:buFont typeface="Arial"/>
              <a:buNone/>
            </a:pPr>
            <a:r>
              <a:rPr b="1" i="0" lang="en" sz="1800" u="none" cap="none" strike="noStrike">
                <a:solidFill>
                  <a:schemeClr val="lt1"/>
                </a:solidFill>
                <a:latin typeface="Inter"/>
                <a:ea typeface="Inter"/>
                <a:cs typeface="Inter"/>
                <a:sym typeface="Inter"/>
              </a:rPr>
              <a:t>GOOD</a:t>
            </a:r>
            <a:endParaRPr b="1" i="0" sz="1800" u="none" cap="none" strike="noStrike">
              <a:solidFill>
                <a:schemeClr val="lt1"/>
              </a:solidFill>
              <a:latin typeface="Inter"/>
              <a:ea typeface="Inter"/>
              <a:cs typeface="Inter"/>
              <a:sym typeface="Inter"/>
            </a:endParaRPr>
          </a:p>
          <a:p>
            <a:pPr indent="0" lvl="0" marL="0" marR="0" rtl="0" algn="l">
              <a:lnSpc>
                <a:spcPct val="150000"/>
              </a:lnSpc>
              <a:spcBef>
                <a:spcPts val="0"/>
              </a:spcBef>
              <a:spcAft>
                <a:spcPts val="0"/>
              </a:spcAft>
              <a:buClr>
                <a:schemeClr val="dk1"/>
              </a:buClr>
              <a:buSzPts val="1100"/>
              <a:buFont typeface="Arial"/>
              <a:buNone/>
            </a:pPr>
            <a:r>
              <a:t/>
            </a:r>
            <a:endParaRPr b="1" i="0" sz="1800" u="none" cap="none" strike="noStrike">
              <a:solidFill>
                <a:schemeClr val="lt1"/>
              </a:solidFill>
              <a:latin typeface="Poppins"/>
              <a:ea typeface="Poppins"/>
              <a:cs typeface="Poppins"/>
              <a:sym typeface="Poppins"/>
            </a:endParaRPr>
          </a:p>
          <a:p>
            <a:pPr indent="0" lvl="0" marL="0" marR="0" rtl="0" algn="l">
              <a:lnSpc>
                <a:spcPct val="150000"/>
              </a:lnSpc>
              <a:spcBef>
                <a:spcPts val="0"/>
              </a:spcBef>
              <a:spcAft>
                <a:spcPts val="0"/>
              </a:spcAft>
              <a:buClr>
                <a:schemeClr val="dk1"/>
              </a:buClr>
              <a:buSzPts val="1100"/>
              <a:buFont typeface="Arial"/>
              <a:buNone/>
            </a:pPr>
            <a:r>
              <a:rPr b="0" i="0" lang="en" sz="1000" u="none" cap="none" strike="noStrike">
                <a:solidFill>
                  <a:schemeClr val="lt1"/>
                </a:solidFill>
                <a:latin typeface="IBM Plex Sans"/>
                <a:ea typeface="IBM Plex Sans"/>
                <a:cs typeface="IBM Plex Sans"/>
                <a:sym typeface="IBM Plex Sans"/>
              </a:rPr>
              <a:t>Users should be able to use this site or system with relative ease and should be able to complete the vast majority of important tasks.</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489" name="Shape 489"/>
        <p:cNvGrpSpPr/>
        <p:nvPr/>
      </p:nvGrpSpPr>
      <p:grpSpPr>
        <a:xfrm>
          <a:off x="0" y="0"/>
          <a:ext cx="0" cy="0"/>
          <a:chOff x="0" y="0"/>
          <a:chExt cx="0" cy="0"/>
        </a:xfrm>
      </p:grpSpPr>
      <p:sp>
        <p:nvSpPr>
          <p:cNvPr id="490" name="Google Shape;490;g25db78d7008_0_137"/>
          <p:cNvSpPr txBox="1"/>
          <p:nvPr/>
        </p:nvSpPr>
        <p:spPr>
          <a:xfrm>
            <a:off x="274650" y="3791525"/>
            <a:ext cx="44478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chemeClr val="dk1"/>
              </a:buClr>
              <a:buSzPts val="2800"/>
              <a:buFont typeface="Arial"/>
              <a:buNone/>
            </a:pPr>
            <a:r>
              <a:rPr b="1" i="0" lang="en" sz="3600" u="none" cap="none" strike="noStrike">
                <a:solidFill>
                  <a:schemeClr val="lt1"/>
                </a:solidFill>
                <a:latin typeface="Inter"/>
                <a:ea typeface="Inter"/>
                <a:cs typeface="Inter"/>
                <a:sym typeface="Inter"/>
              </a:rPr>
              <a:t>NEXT STEPS</a:t>
            </a:r>
            <a:endParaRPr b="1" i="0" sz="3600" u="none" cap="none" strike="noStrike">
              <a:solidFill>
                <a:srgbClr val="FFFFFF"/>
              </a:solidFill>
              <a:latin typeface="Inter"/>
              <a:ea typeface="Inter"/>
              <a:cs typeface="Inter"/>
              <a:sym typeface="Inter"/>
            </a:endParaRPr>
          </a:p>
        </p:txBody>
      </p:sp>
      <p:pic>
        <p:nvPicPr>
          <p:cNvPr id="491" name="Google Shape;491;g25db78d7008_0_137"/>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
        <p:nvSpPr>
          <p:cNvPr id="492" name="Google Shape;492;g25db78d7008_0_137"/>
          <p:cNvSpPr txBox="1"/>
          <p:nvPr/>
        </p:nvSpPr>
        <p:spPr>
          <a:xfrm>
            <a:off x="364875" y="500750"/>
            <a:ext cx="1927800" cy="515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ARRAKIS</a:t>
            </a:r>
            <a:r>
              <a:rPr b="1" i="0" lang="en" sz="1000" u="none" cap="none" strike="noStrike">
                <a:solidFill>
                  <a:srgbClr val="B78CF8"/>
                </a:solidFill>
                <a:latin typeface="IBM Plex Sans"/>
                <a:ea typeface="IBM Plex Sans"/>
                <a:cs typeface="IBM Plex Sans"/>
                <a:sym typeface="IBM Plex Sans"/>
              </a:rPr>
              <a:t> FINANCE</a:t>
            </a:r>
            <a:r>
              <a:rPr b="0" i="0" lang="en" sz="1000" u="none" cap="none" strike="noStrike">
                <a:solidFill>
                  <a:srgbClr val="B78CF8"/>
                </a:solidFill>
                <a:latin typeface="IBM Plex Sans"/>
                <a:ea typeface="IBM Plex Sans"/>
                <a:cs typeface="IBM Plex Sans"/>
                <a:sym typeface="IBM Plex Sans"/>
              </a:rPr>
              <a:t> </a:t>
            </a:r>
            <a:endParaRPr b="0" i="0" sz="1000" u="none" cap="none" strike="noStrike">
              <a:solidFill>
                <a:srgbClr val="B78CF8"/>
              </a:solidFill>
              <a:latin typeface="IBM Plex Sans"/>
              <a:ea typeface="IBM Plex Sans"/>
              <a:cs typeface="IBM Plex Sans"/>
              <a:sym typeface="IBM Plex Sans"/>
            </a:endParaRPr>
          </a:p>
          <a:p>
            <a:pPr indent="0" lvl="0" marL="0" marR="0" rtl="0" algn="l">
              <a:lnSpc>
                <a:spcPct val="115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96" name="Shape 496"/>
        <p:cNvGrpSpPr/>
        <p:nvPr/>
      </p:nvGrpSpPr>
      <p:grpSpPr>
        <a:xfrm>
          <a:off x="0" y="0"/>
          <a:ext cx="0" cy="0"/>
          <a:chOff x="0" y="0"/>
          <a:chExt cx="0" cy="0"/>
        </a:xfrm>
      </p:grpSpPr>
      <p:sp>
        <p:nvSpPr>
          <p:cNvPr id="497" name="Google Shape;497;g256c901fe12_2_251"/>
          <p:cNvSpPr txBox="1"/>
          <p:nvPr/>
        </p:nvSpPr>
        <p:spPr>
          <a:xfrm>
            <a:off x="256032" y="585216"/>
            <a:ext cx="36948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2000" u="none" cap="none" strike="noStrike">
                <a:solidFill>
                  <a:schemeClr val="dk1"/>
                </a:solidFill>
                <a:latin typeface="Inter"/>
                <a:ea typeface="Inter"/>
                <a:cs typeface="Inter"/>
                <a:sym typeface="Inter"/>
              </a:rPr>
              <a:t>NEXT STEPS</a:t>
            </a:r>
            <a:endParaRPr b="1" i="0" sz="2000" u="none" cap="none" strike="noStrike">
              <a:solidFill>
                <a:schemeClr val="dk1"/>
              </a:solidFill>
              <a:latin typeface="Inter"/>
              <a:ea typeface="Inter"/>
              <a:cs typeface="Inter"/>
              <a:sym typeface="Inter"/>
            </a:endParaRPr>
          </a:p>
        </p:txBody>
      </p:sp>
      <p:sp>
        <p:nvSpPr>
          <p:cNvPr id="498" name="Google Shape;498;g256c901fe12_2_251"/>
          <p:cNvSpPr txBox="1"/>
          <p:nvPr/>
        </p:nvSpPr>
        <p:spPr>
          <a:xfrm>
            <a:off x="256032" y="1115568"/>
            <a:ext cx="6404700" cy="431100"/>
          </a:xfrm>
          <a:prstGeom prst="rect">
            <a:avLst/>
          </a:prstGeom>
          <a:noFill/>
          <a:ln>
            <a:noFill/>
          </a:ln>
        </p:spPr>
        <p:txBody>
          <a:bodyPr anchorCtr="0" anchor="ctr"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1" i="0" lang="en" sz="1600" u="none" cap="none" strike="noStrike">
                <a:solidFill>
                  <a:schemeClr val="dk1"/>
                </a:solidFill>
                <a:latin typeface="Inter"/>
                <a:ea typeface="Inter"/>
                <a:cs typeface="Inter"/>
                <a:sym typeface="Inter"/>
              </a:rPr>
              <a:t>Suggestions to improve the  </a:t>
            </a:r>
            <a:r>
              <a:rPr b="1" lang="en" sz="1600">
                <a:solidFill>
                  <a:schemeClr val="dk1"/>
                </a:solidFill>
                <a:latin typeface="Inter"/>
                <a:ea typeface="Inter"/>
                <a:cs typeface="Inter"/>
                <a:sym typeface="Inter"/>
              </a:rPr>
              <a:t>Arrakis </a:t>
            </a:r>
            <a:r>
              <a:rPr b="1" i="0" lang="en" sz="1600" u="none" cap="none" strike="noStrike">
                <a:solidFill>
                  <a:schemeClr val="dk1"/>
                </a:solidFill>
                <a:latin typeface="Inter"/>
                <a:ea typeface="Inter"/>
                <a:cs typeface="Inter"/>
                <a:sym typeface="Inter"/>
              </a:rPr>
              <a:t>Finance experience</a:t>
            </a:r>
            <a:endParaRPr b="1" i="0" sz="1600" u="none" cap="none" strike="noStrike">
              <a:solidFill>
                <a:schemeClr val="dk1"/>
              </a:solidFill>
              <a:latin typeface="Inter"/>
              <a:ea typeface="Inter"/>
              <a:cs typeface="Inter"/>
              <a:sym typeface="Inter"/>
            </a:endParaRPr>
          </a:p>
        </p:txBody>
      </p:sp>
      <p:sp>
        <p:nvSpPr>
          <p:cNvPr id="499" name="Google Shape;499;g256c901fe12_2_251"/>
          <p:cNvSpPr txBox="1"/>
          <p:nvPr/>
        </p:nvSpPr>
        <p:spPr>
          <a:xfrm>
            <a:off x="256032" y="1526425"/>
            <a:ext cx="2089500" cy="19749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100"/>
              <a:buFont typeface="Arial"/>
              <a:buNone/>
            </a:pPr>
            <a:r>
              <a:rPr b="1" i="0" lang="en" sz="1100" u="none" cap="none" strike="noStrike">
                <a:solidFill>
                  <a:schemeClr val="dk1"/>
                </a:solidFill>
                <a:latin typeface="Inter"/>
                <a:ea typeface="Inter"/>
                <a:cs typeface="Inter"/>
                <a:sym typeface="Inter"/>
              </a:rPr>
              <a:t>#1</a:t>
            </a:r>
            <a:endParaRPr b="1" i="0" sz="1100" u="none" cap="none" strike="noStrike">
              <a:solidFill>
                <a:schemeClr val="dk1"/>
              </a:solidFill>
              <a:latin typeface="Inter"/>
              <a:ea typeface="Inter"/>
              <a:cs typeface="Inter"/>
              <a:sym typeface="Inter"/>
            </a:endParaRPr>
          </a:p>
          <a:p>
            <a:pPr indent="0" lvl="0" marL="0" marR="0" rtl="0" algn="l">
              <a:lnSpc>
                <a:spcPct val="115000"/>
              </a:lnSpc>
              <a:spcBef>
                <a:spcPts val="0"/>
              </a:spcBef>
              <a:spcAft>
                <a:spcPts val="0"/>
              </a:spcAft>
              <a:buClr>
                <a:srgbClr val="000000"/>
              </a:buClr>
              <a:buSzPts val="1100"/>
              <a:buFont typeface="Arial"/>
              <a:buNone/>
            </a:pPr>
            <a:r>
              <a:t/>
            </a:r>
            <a:endParaRPr b="1" i="0" sz="1100" u="none" cap="none" strike="noStrike">
              <a:solidFill>
                <a:schemeClr val="dk1"/>
              </a:solidFill>
              <a:latin typeface="Inter"/>
              <a:ea typeface="Inter"/>
              <a:cs typeface="Inter"/>
              <a:sym typeface="Inter"/>
            </a:endParaRPr>
          </a:p>
          <a:p>
            <a:pPr indent="0" lvl="0" marL="0" marR="0" rtl="0" algn="l">
              <a:lnSpc>
                <a:spcPct val="150000"/>
              </a:lnSpc>
              <a:spcBef>
                <a:spcPts val="0"/>
              </a:spcBef>
              <a:spcAft>
                <a:spcPts val="0"/>
              </a:spcAft>
              <a:buClr>
                <a:schemeClr val="dk1"/>
              </a:buClr>
              <a:buSzPts val="1200"/>
              <a:buFont typeface="Arial"/>
              <a:buNone/>
            </a:pPr>
            <a:r>
              <a:rPr b="1" i="0" lang="en" sz="1200" u="none" cap="none" strike="noStrike">
                <a:solidFill>
                  <a:schemeClr val="dk1"/>
                </a:solidFill>
                <a:latin typeface="Inter"/>
                <a:ea typeface="Inter"/>
                <a:cs typeface="Inter"/>
                <a:sym typeface="Inter"/>
              </a:rPr>
              <a:t>Implement Findings - </a:t>
            </a:r>
            <a:endParaRPr b="1" i="0" sz="1200" u="none" cap="none" strike="noStrike">
              <a:solidFill>
                <a:schemeClr val="dk1"/>
              </a:solidFill>
              <a:latin typeface="Inter"/>
              <a:ea typeface="Inter"/>
              <a:cs typeface="Inter"/>
              <a:sym typeface="Inter"/>
            </a:endParaRPr>
          </a:p>
          <a:p>
            <a:pPr indent="0" lvl="0" marL="0" marR="0" rtl="0" algn="l">
              <a:lnSpc>
                <a:spcPct val="150000"/>
              </a:lnSpc>
              <a:spcBef>
                <a:spcPts val="0"/>
              </a:spcBef>
              <a:spcAft>
                <a:spcPts val="0"/>
              </a:spcAft>
              <a:buClr>
                <a:srgbClr val="000000"/>
              </a:buClr>
              <a:buSzPts val="1200"/>
              <a:buFont typeface="Arial"/>
              <a:buNone/>
            </a:pPr>
            <a:r>
              <a:t/>
            </a:r>
            <a:endParaRPr b="1" i="0" sz="1200" u="none" cap="none" strike="noStrike">
              <a:solidFill>
                <a:schemeClr val="dk1"/>
              </a:solidFill>
              <a:latin typeface="Inter"/>
              <a:ea typeface="Inter"/>
              <a:cs typeface="Inter"/>
              <a:sym typeface="Inter"/>
            </a:endParaRPr>
          </a:p>
          <a:p>
            <a:pPr indent="0" lvl="0" marL="0" marR="0" rtl="0" algn="l">
              <a:lnSpc>
                <a:spcPct val="150000"/>
              </a:lnSpc>
              <a:spcBef>
                <a:spcPts val="0"/>
              </a:spcBef>
              <a:spcAft>
                <a:spcPts val="0"/>
              </a:spcAft>
              <a:buClr>
                <a:schemeClr val="dk1"/>
              </a:buClr>
              <a:buSzPts val="1200"/>
              <a:buFont typeface="Arial"/>
              <a:buNone/>
            </a:pPr>
            <a:r>
              <a:rPr b="0" i="0" lang="en" sz="1000" u="none" cap="none" strike="noStrike">
                <a:solidFill>
                  <a:schemeClr val="dk2"/>
                </a:solidFill>
                <a:latin typeface="IBM Plex Sans"/>
                <a:ea typeface="IBM Plex Sans"/>
                <a:cs typeface="IBM Plex Sans"/>
                <a:sym typeface="IBM Plex Sans"/>
              </a:rPr>
              <a:t>Follow up the  Implementation of the Research Findings on live platform.</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200"/>
              <a:buFont typeface="Arial"/>
              <a:buNone/>
            </a:pPr>
            <a:r>
              <a:t/>
            </a:r>
            <a:endParaRPr b="0" i="0"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503" name="Shape 503"/>
        <p:cNvGrpSpPr/>
        <p:nvPr/>
      </p:nvGrpSpPr>
      <p:grpSpPr>
        <a:xfrm>
          <a:off x="0" y="0"/>
          <a:ext cx="0" cy="0"/>
          <a:chOff x="0" y="0"/>
          <a:chExt cx="0" cy="0"/>
        </a:xfrm>
      </p:grpSpPr>
      <p:sp>
        <p:nvSpPr>
          <p:cNvPr id="504" name="Google Shape;504;g23a11f75f95_0_340"/>
          <p:cNvSpPr txBox="1"/>
          <p:nvPr/>
        </p:nvSpPr>
        <p:spPr>
          <a:xfrm>
            <a:off x="274650" y="3791525"/>
            <a:ext cx="44478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chemeClr val="dk1"/>
              </a:buClr>
              <a:buSzPts val="2800"/>
              <a:buFont typeface="Arial"/>
              <a:buNone/>
            </a:pPr>
            <a:r>
              <a:rPr b="1" i="0" lang="en" sz="3600" u="none" cap="none" strike="noStrike">
                <a:solidFill>
                  <a:schemeClr val="lt1"/>
                </a:solidFill>
                <a:latin typeface="Inter"/>
                <a:ea typeface="Inter"/>
                <a:cs typeface="Inter"/>
                <a:sym typeface="Inter"/>
              </a:rPr>
              <a:t>RESOURCES</a:t>
            </a:r>
            <a:endParaRPr b="1" i="0" sz="3600" u="none" cap="none" strike="noStrike">
              <a:solidFill>
                <a:srgbClr val="FFFFFF"/>
              </a:solidFill>
              <a:latin typeface="Inter"/>
              <a:ea typeface="Inter"/>
              <a:cs typeface="Inter"/>
              <a:sym typeface="Inter"/>
            </a:endParaRPr>
          </a:p>
        </p:txBody>
      </p:sp>
      <p:pic>
        <p:nvPicPr>
          <p:cNvPr id="505" name="Google Shape;505;g23a11f75f95_0_340"/>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
        <p:nvSpPr>
          <p:cNvPr id="506" name="Google Shape;506;g23a11f75f95_0_340"/>
          <p:cNvSpPr txBox="1"/>
          <p:nvPr/>
        </p:nvSpPr>
        <p:spPr>
          <a:xfrm>
            <a:off x="364875" y="500750"/>
            <a:ext cx="1927800" cy="515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ARRAKIS</a:t>
            </a:r>
            <a:r>
              <a:rPr b="1" i="0" lang="en" sz="1000" u="none" cap="none" strike="noStrike">
                <a:solidFill>
                  <a:srgbClr val="B78CF8"/>
                </a:solidFill>
                <a:latin typeface="IBM Plex Sans"/>
                <a:ea typeface="IBM Plex Sans"/>
                <a:cs typeface="IBM Plex Sans"/>
                <a:sym typeface="IBM Plex Sans"/>
              </a:rPr>
              <a:t> FINANCE</a:t>
            </a:r>
            <a:r>
              <a:rPr b="0" i="0" lang="en" sz="1000" u="none" cap="none" strike="noStrike">
                <a:solidFill>
                  <a:srgbClr val="B78CF8"/>
                </a:solidFill>
                <a:latin typeface="IBM Plex Sans"/>
                <a:ea typeface="IBM Plex Sans"/>
                <a:cs typeface="IBM Plex Sans"/>
                <a:sym typeface="IBM Plex Sans"/>
              </a:rPr>
              <a:t> </a:t>
            </a:r>
            <a:endParaRPr b="0" i="0" sz="1000" u="none" cap="none" strike="noStrike">
              <a:solidFill>
                <a:srgbClr val="B78CF8"/>
              </a:solidFill>
              <a:latin typeface="IBM Plex Sans"/>
              <a:ea typeface="IBM Plex Sans"/>
              <a:cs typeface="IBM Plex Sans"/>
              <a:sym typeface="IBM Plex Sans"/>
            </a:endParaRPr>
          </a:p>
          <a:p>
            <a:pPr indent="0" lvl="0" marL="0" marR="0" rtl="0" algn="l">
              <a:lnSpc>
                <a:spcPct val="115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07" name="Shape 107"/>
        <p:cNvGrpSpPr/>
        <p:nvPr/>
      </p:nvGrpSpPr>
      <p:grpSpPr>
        <a:xfrm>
          <a:off x="0" y="0"/>
          <a:ext cx="0" cy="0"/>
          <a:chOff x="0" y="0"/>
          <a:chExt cx="0" cy="0"/>
        </a:xfrm>
      </p:grpSpPr>
      <p:graphicFrame>
        <p:nvGraphicFramePr>
          <p:cNvPr id="108" name="Google Shape;108;g23a11f75f95_0_257"/>
          <p:cNvGraphicFramePr/>
          <p:nvPr/>
        </p:nvGraphicFramePr>
        <p:xfrm>
          <a:off x="256032" y="585216"/>
          <a:ext cx="3000000" cy="3000000"/>
        </p:xfrm>
        <a:graphic>
          <a:graphicData uri="http://schemas.openxmlformats.org/drawingml/2006/table">
            <a:tbl>
              <a:tblPr>
                <a:noFill/>
                <a:tableStyleId>{81453152-322E-4E2C-A914-DAA9B636B150}</a:tableStyleId>
              </a:tblPr>
              <a:tblGrid>
                <a:gridCol w="2610775"/>
                <a:gridCol w="1084925"/>
                <a:gridCol w="1595925"/>
                <a:gridCol w="1418675"/>
                <a:gridCol w="1766200"/>
              </a:tblGrid>
              <a:tr h="470625">
                <a:tc>
                  <a:txBody>
                    <a:bodyPr/>
                    <a:lstStyle/>
                    <a:p>
                      <a:pPr indent="0" lvl="0" marL="0" marR="0" rtl="0" algn="l">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IBM Plex Sans"/>
                          <a:ea typeface="IBM Plex Sans"/>
                          <a:cs typeface="IBM Plex Sans"/>
                          <a:sym typeface="IBM Plex Sans"/>
                        </a:rPr>
                        <a:t>UX PRINCIPLES</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IBM Plex Sans"/>
                          <a:ea typeface="IBM Plex Sans"/>
                          <a:cs typeface="IBM Plex Sans"/>
                          <a:sym typeface="IBM Plex Sans"/>
                        </a:rPr>
                        <a:t>COMPLIES</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IBM Plex Sans"/>
                          <a:ea typeface="IBM Plex Sans"/>
                          <a:cs typeface="IBM Plex Sans"/>
                          <a:sym typeface="IBM Plex Sans"/>
                        </a:rPr>
                        <a:t>DOESN’T COMPLY</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chemeClr val="dk1"/>
                        </a:buClr>
                        <a:buSzPts val="1100"/>
                        <a:buFont typeface="Arial"/>
                        <a:buNone/>
                      </a:pPr>
                      <a:r>
                        <a:rPr lang="en" sz="1200" u="none" cap="none" strike="noStrike">
                          <a:solidFill>
                            <a:schemeClr val="lt1"/>
                          </a:solidFill>
                          <a:latin typeface="IBM Plex Sans"/>
                          <a:ea typeface="IBM Plex Sans"/>
                          <a:cs typeface="IBM Plex Sans"/>
                          <a:sym typeface="IBM Plex Sans"/>
                        </a:rPr>
                        <a:t>NOT APPLICABLE</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IBM Plex Sans"/>
                          <a:ea typeface="IBM Plex Sans"/>
                          <a:cs typeface="IBM Plex Sans"/>
                          <a:sym typeface="IBM Plex Sans"/>
                        </a:rPr>
                        <a:t>COMPLIANCE RATE</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Writing and content quality</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1</a:t>
                      </a:r>
                      <a:r>
                        <a:rPr lang="en" sz="1000">
                          <a:solidFill>
                            <a:schemeClr val="dk2"/>
                          </a:solidFill>
                          <a:latin typeface="IBM Plex Sans"/>
                          <a:ea typeface="IBM Plex Sans"/>
                          <a:cs typeface="IBM Plex Sans"/>
                          <a:sym typeface="IBM Plex Sans"/>
                        </a:rPr>
                        <a:t>8</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Albert Sans"/>
                        <a:ea typeface="Albert Sans"/>
                        <a:cs typeface="Albert Sans"/>
                        <a:sym typeface="Albert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                   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1</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100%</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Page layout and visual design:</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30 Criteria</a:t>
                      </a:r>
                      <a:endParaRPr sz="1000" u="none" cap="none" strike="noStrike">
                        <a:solidFill>
                          <a:schemeClr val="dk2"/>
                        </a:solidFill>
                        <a:latin typeface="Albert Sans"/>
                        <a:ea typeface="Albert Sans"/>
                        <a:cs typeface="Albert Sans"/>
                        <a:sym typeface="Albert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3</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1</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9</a:t>
                      </a:r>
                      <a:r>
                        <a:rPr lang="en" sz="1000">
                          <a:solidFill>
                            <a:schemeClr val="dk2"/>
                          </a:solidFill>
                          <a:latin typeface="IBM Plex Sans"/>
                          <a:ea typeface="IBM Plex Sans"/>
                          <a:cs typeface="IBM Plex Sans"/>
                          <a:sym typeface="IBM Plex Sans"/>
                        </a:rPr>
                        <a:t>4</a:t>
                      </a:r>
                      <a:r>
                        <a:rPr lang="en" sz="1000" u="none" cap="none" strike="noStrike">
                          <a:solidFill>
                            <a:schemeClr val="dk2"/>
                          </a:solidFill>
                          <a:latin typeface="IBM Plex Sans"/>
                          <a:ea typeface="IBM Plex Sans"/>
                          <a:cs typeface="IBM Plex Sans"/>
                          <a:sym typeface="IBM Plex Sans"/>
                        </a:rPr>
                        <a:t>%</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Search usability</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7</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Albert Sans"/>
                        <a:ea typeface="Albert Sans"/>
                        <a:cs typeface="Albert Sans"/>
                        <a:sym typeface="Albert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8</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u="none" cap="none" strike="noStrike">
                          <a:solidFill>
                            <a:schemeClr val="dk2"/>
                          </a:solidFill>
                          <a:latin typeface="IBM Plex Sans"/>
                          <a:ea typeface="IBM Plex Sans"/>
                          <a:cs typeface="IBM Plex Sans"/>
                          <a:sym typeface="IBM Plex Sans"/>
                        </a:rPr>
                        <a:t>1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47</a:t>
                      </a:r>
                      <a:r>
                        <a:rPr lang="en" sz="1000" u="none" cap="none" strike="noStrike">
                          <a:solidFill>
                            <a:schemeClr val="dk2"/>
                          </a:solidFill>
                          <a:latin typeface="IBM Plex Sans"/>
                          <a:ea typeface="IBM Plex Sans"/>
                          <a:cs typeface="IBM Plex Sans"/>
                          <a:sym typeface="IBM Plex Sans"/>
                        </a:rPr>
                        <a:t>%</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Help, feedback and error tolerance</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1</a:t>
                      </a:r>
                      <a:r>
                        <a:rPr lang="en" sz="1000">
                          <a:solidFill>
                            <a:schemeClr val="dk2"/>
                          </a:solidFill>
                          <a:latin typeface="IBM Plex Sans"/>
                          <a:ea typeface="IBM Plex Sans"/>
                          <a:cs typeface="IBM Plex Sans"/>
                          <a:sym typeface="IBM Plex Sans"/>
                        </a:rPr>
                        <a:t>8</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Albert Sans"/>
                        <a:ea typeface="Albert Sans"/>
                        <a:cs typeface="Albert Sans"/>
                        <a:sym typeface="Albert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5</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2</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82%</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Medium"/>
                          <a:ea typeface="IBM Plex Sans Medium"/>
                          <a:cs typeface="IBM Plex Sans Medium"/>
                          <a:sym typeface="IBM Plex Sans Medium"/>
                        </a:rPr>
                        <a:t>Total </a:t>
                      </a:r>
                      <a:endParaRPr sz="1000" u="none" cap="none" strike="noStrike">
                        <a:solidFill>
                          <a:schemeClr val="dk2"/>
                        </a:solidFill>
                        <a:latin typeface="IBM Plex Sans Medium"/>
                        <a:ea typeface="IBM Plex Sans Medium"/>
                        <a:cs typeface="IBM Plex Sans Medium"/>
                        <a:sym typeface="IBM Plex Sans Medium"/>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13</a:t>
                      </a:r>
                      <a:r>
                        <a:rPr lang="en" sz="1000">
                          <a:solidFill>
                            <a:schemeClr val="dk2"/>
                          </a:solidFill>
                          <a:latin typeface="IBM Plex Sans"/>
                          <a:ea typeface="IBM Plex Sans"/>
                          <a:cs typeface="IBM Plex Sans"/>
                          <a:sym typeface="IBM Plex Sans"/>
                        </a:rPr>
                        <a:t>7</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Albert Sans"/>
                        <a:ea typeface="Albert Sans"/>
                        <a:cs typeface="Albert Sans"/>
                        <a:sym typeface="Albert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2</a:t>
                      </a:r>
                      <a:r>
                        <a:rPr lang="en" sz="1000">
                          <a:solidFill>
                            <a:schemeClr val="dk2"/>
                          </a:solidFill>
                          <a:latin typeface="IBM Plex Sans"/>
                          <a:ea typeface="IBM Plex Sans"/>
                          <a:cs typeface="IBM Plex Sans"/>
                          <a:sym typeface="IBM Plex Sans"/>
                        </a:rPr>
                        <a:t>3</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u="none" cap="none" strike="noStrike">
                          <a:solidFill>
                            <a:schemeClr val="dk2"/>
                          </a:solidFill>
                          <a:latin typeface="IBM Plex Sans"/>
                          <a:ea typeface="IBM Plex Sans"/>
                          <a:cs typeface="IBM Plex Sans"/>
                          <a:sym typeface="IBM Plex Sans"/>
                        </a:rPr>
                        <a:t>16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8</a:t>
                      </a:r>
                      <a:r>
                        <a:rPr lang="en" sz="1000">
                          <a:solidFill>
                            <a:schemeClr val="dk2"/>
                          </a:solidFill>
                          <a:latin typeface="IBM Plex Sans"/>
                          <a:ea typeface="IBM Plex Sans"/>
                          <a:cs typeface="IBM Plex Sans"/>
                          <a:sym typeface="IBM Plex Sans"/>
                        </a:rPr>
                        <a:t>5</a:t>
                      </a:r>
                      <a:r>
                        <a:rPr lang="en" sz="1000" u="none" cap="none" strike="noStrike">
                          <a:solidFill>
                            <a:schemeClr val="dk2"/>
                          </a:solidFill>
                          <a:latin typeface="IBM Plex Sans"/>
                          <a:ea typeface="IBM Plex Sans"/>
                          <a:cs typeface="IBM Plex Sans"/>
                          <a:sym typeface="IBM Plex Sans"/>
                        </a:rPr>
                        <a:t>%</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r>
            </a:tbl>
          </a:graphicData>
        </a:graphic>
      </p:graphicFrame>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10" name="Shape 510"/>
        <p:cNvGrpSpPr/>
        <p:nvPr/>
      </p:nvGrpSpPr>
      <p:grpSpPr>
        <a:xfrm>
          <a:off x="0" y="0"/>
          <a:ext cx="0" cy="0"/>
          <a:chOff x="0" y="0"/>
          <a:chExt cx="0" cy="0"/>
        </a:xfrm>
      </p:grpSpPr>
      <p:sp>
        <p:nvSpPr>
          <p:cNvPr id="511" name="Google Shape;511;g23a11f75f95_0_346"/>
          <p:cNvSpPr txBox="1"/>
          <p:nvPr>
            <p:ph idx="4294967295" type="body"/>
          </p:nvPr>
        </p:nvSpPr>
        <p:spPr>
          <a:xfrm>
            <a:off x="256032" y="1674943"/>
            <a:ext cx="7704000" cy="1262100"/>
          </a:xfrm>
          <a:prstGeom prst="rect">
            <a:avLst/>
          </a:prstGeom>
          <a:noFill/>
          <a:ln>
            <a:noFill/>
          </a:ln>
        </p:spPr>
        <p:txBody>
          <a:bodyPr anchorCtr="0" anchor="t" bIns="91425" lIns="91425" spcFirstLastPara="1" rIns="91425" wrap="square" tIns="91425">
            <a:spAutoFit/>
          </a:bodyPr>
          <a:lstStyle/>
          <a:p>
            <a:pPr indent="-215900" lvl="0" marL="241300" rtl="0" algn="l">
              <a:lnSpc>
                <a:spcPct val="200000"/>
              </a:lnSpc>
              <a:spcBef>
                <a:spcPts val="1000"/>
              </a:spcBef>
              <a:spcAft>
                <a:spcPts val="0"/>
              </a:spcAft>
              <a:buClr>
                <a:srgbClr val="052B53"/>
              </a:buClr>
              <a:buSzPts val="1400"/>
              <a:buFont typeface="IBM Plex Sans"/>
              <a:buChar char="●"/>
            </a:pPr>
            <a:r>
              <a:rPr lang="en" sz="1400" u="sng">
                <a:solidFill>
                  <a:srgbClr val="052B53"/>
                </a:solidFill>
                <a:latin typeface="IBM Plex Sans"/>
                <a:ea typeface="IBM Plex Sans"/>
                <a:cs typeface="IBM Plex Sans"/>
                <a:sym typeface="IBM Plex Sans"/>
                <a:hlinkClick r:id="rId3">
                  <a:extLst>
                    <a:ext uri="{A12FA001-AC4F-418D-AE19-62706E023703}">
                      <ahyp:hlinkClr val="tx"/>
                    </a:ext>
                  </a:extLst>
                </a:hlinkClick>
              </a:rPr>
              <a:t>Expert Review Based On web Usability Guidelines Spreadsheet report</a:t>
            </a:r>
            <a:endParaRPr sz="1400">
              <a:solidFill>
                <a:srgbClr val="052B53"/>
              </a:solidFill>
              <a:latin typeface="IBM Plex Sans"/>
              <a:ea typeface="IBM Plex Sans"/>
              <a:cs typeface="IBM Plex Sans"/>
              <a:sym typeface="IBM Plex Sans"/>
            </a:endParaRPr>
          </a:p>
          <a:p>
            <a:pPr indent="-215900" lvl="0" marL="241300" rtl="0" algn="l">
              <a:lnSpc>
                <a:spcPct val="200000"/>
              </a:lnSpc>
              <a:spcBef>
                <a:spcPts val="0"/>
              </a:spcBef>
              <a:spcAft>
                <a:spcPts val="0"/>
              </a:spcAft>
              <a:buClr>
                <a:srgbClr val="052B53"/>
              </a:buClr>
              <a:buSzPts val="1400"/>
              <a:buFont typeface="IBM Plex Sans"/>
              <a:buChar char="●"/>
            </a:pPr>
            <a:r>
              <a:rPr lang="en" sz="1400" u="sng">
                <a:solidFill>
                  <a:srgbClr val="052B53"/>
                </a:solidFill>
                <a:latin typeface="IBM Plex Sans"/>
                <a:ea typeface="IBM Plex Sans"/>
                <a:cs typeface="IBM Plex Sans"/>
                <a:sym typeface="IBM Plex Sans"/>
                <a:hlinkClick r:id="rId4">
                  <a:extLst>
                    <a:ext uri="{A12FA001-AC4F-418D-AE19-62706E023703}">
                      <ahyp:hlinkClr val="tx"/>
                    </a:ext>
                  </a:extLst>
                </a:hlinkClick>
              </a:rPr>
              <a:t>Expert review based on Web3 UX Principles by Beltran Spreadsheet report</a:t>
            </a:r>
            <a:endParaRPr sz="1400">
              <a:solidFill>
                <a:srgbClr val="052B53"/>
              </a:solidFill>
              <a:latin typeface="IBM Plex Sans"/>
              <a:ea typeface="IBM Plex Sans"/>
              <a:cs typeface="IBM Plex Sans"/>
              <a:sym typeface="IBM Plex Sans"/>
            </a:endParaRPr>
          </a:p>
          <a:p>
            <a:pPr indent="-215900" lvl="0" marL="241300" rtl="0" algn="l">
              <a:lnSpc>
                <a:spcPct val="200000"/>
              </a:lnSpc>
              <a:spcBef>
                <a:spcPts val="0"/>
              </a:spcBef>
              <a:spcAft>
                <a:spcPts val="0"/>
              </a:spcAft>
              <a:buClr>
                <a:srgbClr val="052B53"/>
              </a:buClr>
              <a:buSzPts val="1400"/>
              <a:buFont typeface="IBM Plex Sans"/>
              <a:buChar char="●"/>
            </a:pPr>
            <a:r>
              <a:rPr lang="en" sz="1400" u="sng">
                <a:solidFill>
                  <a:srgbClr val="052B53"/>
                </a:solidFill>
                <a:latin typeface="IBM Plex Sans"/>
                <a:ea typeface="IBM Plex Sans"/>
                <a:cs typeface="IBM Plex Sans"/>
                <a:sym typeface="IBM Plex Sans"/>
                <a:hlinkClick r:id="rId5">
                  <a:extLst>
                    <a:ext uri="{A12FA001-AC4F-418D-AE19-62706E023703}">
                      <ahyp:hlinkClr val="tx"/>
                    </a:ext>
                  </a:extLst>
                </a:hlinkClick>
              </a:rPr>
              <a:t>Expert review collation and usability score report on Airtable spreadsheet Report</a:t>
            </a:r>
            <a:endParaRPr sz="1400">
              <a:solidFill>
                <a:srgbClr val="052B53"/>
              </a:solidFill>
              <a:latin typeface="IBM Plex Sans"/>
              <a:ea typeface="IBM Plex Sans"/>
              <a:cs typeface="IBM Plex Sans"/>
              <a:sym typeface="IBM Plex Sans"/>
            </a:endParaRPr>
          </a:p>
        </p:txBody>
      </p:sp>
      <p:sp>
        <p:nvSpPr>
          <p:cNvPr id="512" name="Google Shape;512;g23a11f75f95_0_346"/>
          <p:cNvSpPr txBox="1"/>
          <p:nvPr/>
        </p:nvSpPr>
        <p:spPr>
          <a:xfrm>
            <a:off x="256025" y="585216"/>
            <a:ext cx="82575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2000" u="none" cap="none" strike="noStrike">
                <a:solidFill>
                  <a:srgbClr val="000000"/>
                </a:solidFill>
                <a:latin typeface="Inter"/>
                <a:ea typeface="Inter"/>
                <a:cs typeface="Inter"/>
                <a:sym typeface="Inter"/>
              </a:rPr>
              <a:t>SOURCES </a:t>
            </a:r>
            <a:endParaRPr b="1" i="0" sz="1000" u="none" cap="none" strike="noStrike">
              <a:solidFill>
                <a:srgbClr val="000000"/>
              </a:solidFill>
              <a:latin typeface="IBM Plex Sans"/>
              <a:ea typeface="IBM Plex Sans"/>
              <a:cs typeface="IBM Plex Sans"/>
              <a:sym typeface="IBM Plex Sans"/>
            </a:endParaRPr>
          </a:p>
        </p:txBody>
      </p:sp>
      <p:sp>
        <p:nvSpPr>
          <p:cNvPr id="513" name="Google Shape;513;g23a11f75f95_0_346"/>
          <p:cNvSpPr txBox="1"/>
          <p:nvPr/>
        </p:nvSpPr>
        <p:spPr>
          <a:xfrm>
            <a:off x="256032" y="1077825"/>
            <a:ext cx="84738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400"/>
              <a:buFont typeface="Arial"/>
              <a:buNone/>
            </a:pPr>
            <a:r>
              <a:rPr b="0" i="0" lang="en" sz="1400" u="none" cap="none" strike="noStrike">
                <a:solidFill>
                  <a:srgbClr val="595959"/>
                </a:solidFill>
                <a:latin typeface="IBM Plex Sans"/>
                <a:ea typeface="IBM Plex Sans"/>
                <a:cs typeface="IBM Plex Sans"/>
                <a:sym typeface="IBM Plex Sans"/>
              </a:rPr>
              <a:t>Explore attached Unabridged UX audit detailed  findings on </a:t>
            </a:r>
            <a:r>
              <a:rPr lang="en">
                <a:solidFill>
                  <a:srgbClr val="595959"/>
                </a:solidFill>
                <a:latin typeface="IBM Plex Sans"/>
                <a:ea typeface="IBM Plex Sans"/>
                <a:cs typeface="IBM Plex Sans"/>
                <a:sym typeface="IBM Plex Sans"/>
              </a:rPr>
              <a:t>Arrakis </a:t>
            </a:r>
            <a:r>
              <a:rPr b="0" i="0" lang="en" sz="1400" u="none" cap="none" strike="noStrike">
                <a:solidFill>
                  <a:srgbClr val="595959"/>
                </a:solidFill>
                <a:latin typeface="IBM Plex Sans"/>
                <a:ea typeface="IBM Plex Sans"/>
                <a:cs typeface="IBM Plex Sans"/>
                <a:sym typeface="IBM Plex Sans"/>
              </a:rPr>
              <a:t>Finance </a:t>
            </a:r>
            <a:endParaRPr b="0" i="0" sz="1400" u="none" cap="none" strike="noStrike">
              <a:solidFill>
                <a:srgbClr val="595959"/>
              </a:solidFill>
              <a:latin typeface="IBM Plex Sans"/>
              <a:ea typeface="IBM Plex Sans"/>
              <a:cs typeface="IBM Plex Sans"/>
              <a:sym typeface="IBM Plex Sans"/>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517" name="Shape 517"/>
        <p:cNvGrpSpPr/>
        <p:nvPr/>
      </p:nvGrpSpPr>
      <p:grpSpPr>
        <a:xfrm>
          <a:off x="0" y="0"/>
          <a:ext cx="0" cy="0"/>
          <a:chOff x="0" y="0"/>
          <a:chExt cx="0" cy="0"/>
        </a:xfrm>
      </p:grpSpPr>
      <p:pic>
        <p:nvPicPr>
          <p:cNvPr id="518" name="Google Shape;518;g25db78d7008_0_146"/>
          <p:cNvPicPr preferRelativeResize="0"/>
          <p:nvPr/>
        </p:nvPicPr>
        <p:blipFill rotWithShape="1">
          <a:blip r:embed="rId3">
            <a:alphaModFix/>
          </a:blip>
          <a:srcRect b="0" l="0" r="0" t="0"/>
          <a:stretch/>
        </p:blipFill>
        <p:spPr>
          <a:xfrm>
            <a:off x="4077961" y="1696976"/>
            <a:ext cx="988075" cy="449625"/>
          </a:xfrm>
          <a:prstGeom prst="rect">
            <a:avLst/>
          </a:prstGeom>
          <a:noFill/>
          <a:ln>
            <a:noFill/>
          </a:ln>
        </p:spPr>
      </p:pic>
      <p:sp>
        <p:nvSpPr>
          <p:cNvPr id="519" name="Google Shape;519;g25db78d7008_0_146"/>
          <p:cNvSpPr txBox="1"/>
          <p:nvPr/>
        </p:nvSpPr>
        <p:spPr>
          <a:xfrm>
            <a:off x="3581700" y="2447600"/>
            <a:ext cx="19806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B78CF8"/>
                </a:solidFill>
                <a:uFill>
                  <a:noFill/>
                </a:uFill>
                <a:latin typeface="Inter Light"/>
                <a:ea typeface="Inter Light"/>
                <a:cs typeface="Inter Light"/>
                <a:sym typeface="Inter Light"/>
                <a:hlinkClick r:id="rId4">
                  <a:extLst>
                    <a:ext uri="{A12FA001-AC4F-418D-AE19-62706E023703}">
                      <ahyp:hlinkClr val="tx"/>
                    </a:ext>
                  </a:extLst>
                </a:hlinkClick>
              </a:rPr>
              <a:t>www.generalmagic.io</a:t>
            </a:r>
            <a:endParaRPr b="0" i="0" sz="1400" u="none" cap="none" strike="noStrike">
              <a:solidFill>
                <a:srgbClr val="B78CF8"/>
              </a:solidFill>
              <a:latin typeface="Inter Light"/>
              <a:ea typeface="Inter Light"/>
              <a:cs typeface="Inter Light"/>
              <a:sym typeface="Inter Light"/>
            </a:endParaRPr>
          </a:p>
        </p:txBody>
      </p:sp>
      <p:pic>
        <p:nvPicPr>
          <p:cNvPr id="520" name="Google Shape;520;g25db78d7008_0_146">
            <a:hlinkClick r:id="rId5"/>
          </p:cNvPr>
          <p:cNvPicPr preferRelativeResize="0"/>
          <p:nvPr/>
        </p:nvPicPr>
        <p:blipFill rotWithShape="1">
          <a:blip r:embed="rId6">
            <a:alphaModFix/>
          </a:blip>
          <a:srcRect b="0" l="0" r="0" t="0"/>
          <a:stretch/>
        </p:blipFill>
        <p:spPr>
          <a:xfrm>
            <a:off x="4252388" y="3148800"/>
            <a:ext cx="284100" cy="284100"/>
          </a:xfrm>
          <a:prstGeom prst="rect">
            <a:avLst/>
          </a:prstGeom>
          <a:noFill/>
          <a:ln>
            <a:noFill/>
          </a:ln>
        </p:spPr>
      </p:pic>
      <p:pic>
        <p:nvPicPr>
          <p:cNvPr id="521" name="Google Shape;521;g25db78d7008_0_146"/>
          <p:cNvPicPr preferRelativeResize="0"/>
          <p:nvPr/>
        </p:nvPicPr>
        <p:blipFill rotWithShape="1">
          <a:blip r:embed="rId7">
            <a:alphaModFix/>
          </a:blip>
          <a:srcRect b="0" l="0" r="0" t="0"/>
          <a:stretch/>
        </p:blipFill>
        <p:spPr>
          <a:xfrm>
            <a:off x="4607512" y="3148800"/>
            <a:ext cx="284100" cy="2841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12" name="Shape 112"/>
        <p:cNvGrpSpPr/>
        <p:nvPr/>
      </p:nvGrpSpPr>
      <p:grpSpPr>
        <a:xfrm>
          <a:off x="0" y="0"/>
          <a:ext cx="0" cy="0"/>
          <a:chOff x="0" y="0"/>
          <a:chExt cx="0" cy="0"/>
        </a:xfrm>
      </p:grpSpPr>
      <p:sp>
        <p:nvSpPr>
          <p:cNvPr id="113" name="Google Shape;113;g23a11f75f95_0_262"/>
          <p:cNvSpPr txBox="1"/>
          <p:nvPr>
            <p:ph idx="4294967295" type="title"/>
          </p:nvPr>
        </p:nvSpPr>
        <p:spPr>
          <a:xfrm>
            <a:off x="256024" y="585216"/>
            <a:ext cx="8257500" cy="492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SzPts val="2800"/>
              <a:buNone/>
            </a:pPr>
            <a:r>
              <a:rPr b="1" lang="en" sz="2000">
                <a:latin typeface="Inter"/>
                <a:ea typeface="Inter"/>
                <a:cs typeface="Inter"/>
                <a:sym typeface="Inter"/>
              </a:rPr>
              <a:t>REVIEW BASED ON WEB3 UX PRINCIPLES </a:t>
            </a:r>
            <a:endParaRPr sz="1200">
              <a:latin typeface="Inter"/>
              <a:ea typeface="Inter"/>
              <a:cs typeface="Inter"/>
              <a:sym typeface="Inter"/>
            </a:endParaRPr>
          </a:p>
        </p:txBody>
      </p:sp>
      <p:graphicFrame>
        <p:nvGraphicFramePr>
          <p:cNvPr id="114" name="Google Shape;114;g23a11f75f95_0_262"/>
          <p:cNvGraphicFramePr/>
          <p:nvPr/>
        </p:nvGraphicFramePr>
        <p:xfrm>
          <a:off x="256032" y="1597800"/>
          <a:ext cx="3000000" cy="3000000"/>
        </p:xfrm>
        <a:graphic>
          <a:graphicData uri="http://schemas.openxmlformats.org/drawingml/2006/table">
            <a:tbl>
              <a:tblPr>
                <a:noFill/>
                <a:tableStyleId>{81453152-322E-4E2C-A914-DAA9B636B150}</a:tableStyleId>
              </a:tblPr>
              <a:tblGrid>
                <a:gridCol w="2610775"/>
                <a:gridCol w="1084925"/>
                <a:gridCol w="1595925"/>
                <a:gridCol w="1418675"/>
                <a:gridCol w="1766200"/>
              </a:tblGrid>
              <a:tr h="470625">
                <a:tc>
                  <a:txBody>
                    <a:bodyPr/>
                    <a:lstStyle/>
                    <a:p>
                      <a:pPr indent="0" lvl="0" marL="0" marR="0" rtl="0" algn="l">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IBM Plex Sans"/>
                          <a:ea typeface="IBM Plex Sans"/>
                          <a:cs typeface="IBM Plex Sans"/>
                          <a:sym typeface="IBM Plex Sans"/>
                        </a:rPr>
                        <a:t>UX PRINCIPLES</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IBM Plex Sans"/>
                          <a:ea typeface="IBM Plex Sans"/>
                          <a:cs typeface="IBM Plex Sans"/>
                          <a:sym typeface="IBM Plex Sans"/>
                        </a:rPr>
                        <a:t>COMPLIES</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IBM Plex Sans"/>
                          <a:ea typeface="IBM Plex Sans"/>
                          <a:cs typeface="IBM Plex Sans"/>
                          <a:sym typeface="IBM Plex Sans"/>
                        </a:rPr>
                        <a:t>DOESN’T COMPLY</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chemeClr val="dk1"/>
                        </a:buClr>
                        <a:buSzPts val="1100"/>
                        <a:buFont typeface="Arial"/>
                        <a:buNone/>
                      </a:pPr>
                      <a:r>
                        <a:rPr lang="en" sz="1200" u="none" cap="none" strike="noStrike">
                          <a:solidFill>
                            <a:schemeClr val="lt1"/>
                          </a:solidFill>
                          <a:latin typeface="IBM Plex Sans"/>
                          <a:ea typeface="IBM Plex Sans"/>
                          <a:cs typeface="IBM Plex Sans"/>
                          <a:sym typeface="IBM Plex Sans"/>
                        </a:rPr>
                        <a:t>NOT APPLICABLE</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IBM Plex Sans"/>
                          <a:ea typeface="IBM Plex Sans"/>
                          <a:cs typeface="IBM Plex Sans"/>
                          <a:sym typeface="IBM Plex Sans"/>
                        </a:rPr>
                        <a:t>COMPLIANCE RATE</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Transparency of Data provenance</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2</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2</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None</a:t>
                      </a:r>
                      <a:endParaRPr sz="1000">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50%</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Transparency of Transactions</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3</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3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2</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5</a:t>
                      </a:r>
                      <a:r>
                        <a:rPr lang="en" sz="1000">
                          <a:solidFill>
                            <a:schemeClr val="dk2"/>
                          </a:solidFill>
                          <a:latin typeface="IBM Plex Sans"/>
                          <a:ea typeface="IBM Plex Sans"/>
                          <a:cs typeface="IBM Plex Sans"/>
                          <a:sym typeface="IBM Plex Sans"/>
                        </a:rPr>
                        <a:t>0</a:t>
                      </a:r>
                      <a:r>
                        <a:rPr lang="en" sz="1000" u="none" cap="none" strike="noStrike">
                          <a:solidFill>
                            <a:schemeClr val="dk2"/>
                          </a:solidFill>
                          <a:latin typeface="IBM Plex Sans"/>
                          <a:ea typeface="IBM Plex Sans"/>
                          <a:cs typeface="IBM Plex Sans"/>
                          <a:sym typeface="IBM Plex Sans"/>
                        </a:rPr>
                        <a:t>%</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Transparency of Smart Contract</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1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1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u="none" cap="none" strike="noStrike">
                          <a:solidFill>
                            <a:schemeClr val="dk2"/>
                          </a:solidFill>
                          <a:latin typeface="IBM Plex Sans"/>
                          <a:ea typeface="IBM Plex Sans"/>
                          <a:cs typeface="IBM Plex Sans"/>
                          <a:sym typeface="IBM Plex Sans"/>
                        </a:rPr>
                        <a:t>1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50%</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Transparent User interaction History</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3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u="none" cap="none" strike="noStrike">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0%</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Transparency of Code</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4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3</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57</a:t>
                      </a:r>
                      <a:r>
                        <a:rPr lang="en" sz="1000" u="none" cap="none" strike="noStrike">
                          <a:solidFill>
                            <a:schemeClr val="dk2"/>
                          </a:solidFill>
                          <a:latin typeface="IBM Plex Sans"/>
                          <a:ea typeface="IBM Plex Sans"/>
                          <a:cs typeface="IBM Plex Sans"/>
                          <a:sym typeface="IBM Plex Sans"/>
                        </a:rPr>
                        <a:t>%</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r>
            </a:tbl>
          </a:graphicData>
        </a:graphic>
      </p:graphicFrame>
      <p:sp>
        <p:nvSpPr>
          <p:cNvPr id="115" name="Google Shape;115;g23a11f75f95_0_262"/>
          <p:cNvSpPr txBox="1"/>
          <p:nvPr/>
        </p:nvSpPr>
        <p:spPr>
          <a:xfrm>
            <a:off x="256032" y="1197818"/>
            <a:ext cx="83421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000"/>
              <a:buFont typeface="Arial"/>
              <a:buNone/>
            </a:pPr>
            <a:r>
              <a:rPr b="0" i="0" lang="en" sz="1000" u="none" cap="none" strike="noStrike">
                <a:solidFill>
                  <a:schemeClr val="dk2"/>
                </a:solidFill>
                <a:latin typeface="IBM Plex Sans"/>
                <a:ea typeface="IBM Plex Sans"/>
                <a:cs typeface="IBM Plex Sans"/>
                <a:sym typeface="IBM Plex Sans"/>
              </a:rPr>
              <a:t>This review focused on evaluating critical aspects  involved in the integration of Web3 wallet functionalities.</a:t>
            </a:r>
            <a:endParaRPr b="0" i="0"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19" name="Shape 119"/>
        <p:cNvGrpSpPr/>
        <p:nvPr/>
      </p:nvGrpSpPr>
      <p:grpSpPr>
        <a:xfrm>
          <a:off x="0" y="0"/>
          <a:ext cx="0" cy="0"/>
          <a:chOff x="0" y="0"/>
          <a:chExt cx="0" cy="0"/>
        </a:xfrm>
      </p:grpSpPr>
      <p:graphicFrame>
        <p:nvGraphicFramePr>
          <p:cNvPr id="120" name="Google Shape;120;g23a11f75f95_0_267"/>
          <p:cNvGraphicFramePr/>
          <p:nvPr/>
        </p:nvGraphicFramePr>
        <p:xfrm>
          <a:off x="256032" y="585216"/>
          <a:ext cx="3000000" cy="3000000"/>
        </p:xfrm>
        <a:graphic>
          <a:graphicData uri="http://schemas.openxmlformats.org/drawingml/2006/table">
            <a:tbl>
              <a:tblPr>
                <a:noFill/>
                <a:tableStyleId>{81453152-322E-4E2C-A914-DAA9B636B150}</a:tableStyleId>
              </a:tblPr>
              <a:tblGrid>
                <a:gridCol w="2610775"/>
                <a:gridCol w="1084925"/>
                <a:gridCol w="1595925"/>
                <a:gridCol w="1418675"/>
                <a:gridCol w="1766200"/>
              </a:tblGrid>
              <a:tr h="470625">
                <a:tc>
                  <a:txBody>
                    <a:bodyPr/>
                    <a:lstStyle/>
                    <a:p>
                      <a:pPr indent="0" lvl="0" marL="0" marR="0" rtl="0" algn="l">
                        <a:lnSpc>
                          <a:spcPct val="100000"/>
                        </a:lnSpc>
                        <a:spcBef>
                          <a:spcPts val="0"/>
                        </a:spcBef>
                        <a:spcAft>
                          <a:spcPts val="0"/>
                        </a:spcAft>
                        <a:buClr>
                          <a:srgbClr val="000000"/>
                        </a:buClr>
                        <a:buSzPts val="1300"/>
                        <a:buFont typeface="Arial"/>
                        <a:buNone/>
                      </a:pPr>
                      <a:r>
                        <a:rPr lang="en" sz="1300" u="none" cap="none" strike="noStrike">
                          <a:solidFill>
                            <a:schemeClr val="lt1"/>
                          </a:solidFill>
                          <a:latin typeface="IBM Plex Sans"/>
                          <a:ea typeface="IBM Plex Sans"/>
                          <a:cs typeface="IBM Plex Sans"/>
                          <a:sym typeface="IBM Plex Sans"/>
                        </a:rPr>
                        <a:t>UX PRINCIPLES</a:t>
                      </a:r>
                      <a:endParaRPr sz="13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rgbClr val="000000"/>
                        </a:buClr>
                        <a:buSzPts val="1300"/>
                        <a:buFont typeface="Arial"/>
                        <a:buNone/>
                      </a:pPr>
                      <a:r>
                        <a:rPr lang="en" sz="1300" u="none" cap="none" strike="noStrike">
                          <a:solidFill>
                            <a:schemeClr val="lt1"/>
                          </a:solidFill>
                          <a:latin typeface="IBM Plex Sans"/>
                          <a:ea typeface="IBM Plex Sans"/>
                          <a:cs typeface="IBM Plex Sans"/>
                          <a:sym typeface="IBM Plex Sans"/>
                        </a:rPr>
                        <a:t>COMPLIES</a:t>
                      </a:r>
                      <a:endParaRPr sz="13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rgbClr val="000000"/>
                        </a:buClr>
                        <a:buSzPts val="1300"/>
                        <a:buFont typeface="Arial"/>
                        <a:buNone/>
                      </a:pPr>
                      <a:r>
                        <a:rPr lang="en" sz="1300" u="none" cap="none" strike="noStrike">
                          <a:solidFill>
                            <a:schemeClr val="lt1"/>
                          </a:solidFill>
                          <a:latin typeface="IBM Plex Sans"/>
                          <a:ea typeface="IBM Plex Sans"/>
                          <a:cs typeface="IBM Plex Sans"/>
                          <a:sym typeface="IBM Plex Sans"/>
                        </a:rPr>
                        <a:t>DOESN’T COMPLY</a:t>
                      </a:r>
                      <a:endParaRPr sz="13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chemeClr val="dk1"/>
                        </a:buClr>
                        <a:buSzPts val="1100"/>
                        <a:buFont typeface="Arial"/>
                        <a:buNone/>
                      </a:pPr>
                      <a:r>
                        <a:rPr lang="en" sz="1200" u="none" cap="none" strike="noStrike">
                          <a:solidFill>
                            <a:schemeClr val="lt1"/>
                          </a:solidFill>
                          <a:latin typeface="IBM Plex Sans"/>
                          <a:ea typeface="IBM Plex Sans"/>
                          <a:cs typeface="IBM Plex Sans"/>
                          <a:sym typeface="IBM Plex Sans"/>
                        </a:rPr>
                        <a:t>NOT APPLICABLE</a:t>
                      </a:r>
                      <a:endParaRPr sz="13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IBM Plex Sans"/>
                          <a:ea typeface="IBM Plex Sans"/>
                          <a:cs typeface="IBM Plex Sans"/>
                          <a:sym typeface="IBM Plex Sans"/>
                        </a:rPr>
                        <a:t>COMPLIANCE RATE</a:t>
                      </a:r>
                      <a:endParaRPr sz="13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Human Readable Hashes Format</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1</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2</a:t>
                      </a:r>
                      <a:r>
                        <a:rPr lang="en" sz="1000">
                          <a:solidFill>
                            <a:schemeClr val="dk2"/>
                          </a:solidFill>
                          <a:latin typeface="IBM Plex Sans"/>
                          <a:ea typeface="IBM Plex Sans"/>
                          <a:cs typeface="IBM Plex Sans"/>
                          <a:sym typeface="IBM Plex Sans"/>
                        </a:rPr>
                        <a:t> Criteria</a:t>
                      </a:r>
                      <a:endParaRPr sz="1000">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1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33</a:t>
                      </a:r>
                      <a:r>
                        <a:rPr lang="en" sz="1000" u="none" cap="none" strike="noStrike">
                          <a:solidFill>
                            <a:schemeClr val="dk2"/>
                          </a:solidFill>
                          <a:latin typeface="IBM Plex Sans"/>
                          <a:ea typeface="IBM Plex Sans"/>
                          <a:cs typeface="IBM Plex Sans"/>
                          <a:sym typeface="IBM Plex Sans"/>
                        </a:rPr>
                        <a:t>%</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Time/Wait Management</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1 </a:t>
                      </a:r>
                      <a:r>
                        <a:rPr lang="en" sz="1000" u="none" cap="none" strike="noStrike">
                          <a:solidFill>
                            <a:schemeClr val="dk2"/>
                          </a:solidFill>
                          <a:latin typeface="IBM Plex Sans"/>
                          <a:ea typeface="IBM Plex Sans"/>
                          <a:cs typeface="IBM Plex Sans"/>
                          <a:sym typeface="IBM Plex Sans"/>
                        </a:rPr>
                        <a:t>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1</a:t>
                      </a:r>
                      <a:r>
                        <a:rPr lang="en" sz="1000">
                          <a:solidFill>
                            <a:schemeClr val="dk2"/>
                          </a:solidFill>
                          <a:latin typeface="IBM Plex Sans"/>
                          <a:ea typeface="IBM Plex Sans"/>
                          <a:cs typeface="IBM Plex Sans"/>
                          <a:sym typeface="IBM Plex Sans"/>
                        </a:rPr>
                        <a:t> Criteria</a:t>
                      </a:r>
                      <a:endParaRPr sz="1000">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u="none" cap="none" strike="noStrike">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50</a:t>
                      </a:r>
                      <a:r>
                        <a:rPr lang="en" sz="1000" u="none" cap="none" strike="noStrike">
                          <a:solidFill>
                            <a:schemeClr val="dk2"/>
                          </a:solidFill>
                          <a:latin typeface="IBM Plex Sans"/>
                          <a:ea typeface="IBM Plex Sans"/>
                          <a:cs typeface="IBM Plex Sans"/>
                          <a:sym typeface="IBM Plex Sans"/>
                        </a:rPr>
                        <a:t>%</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Permanent Newbie Mode</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1 Criteria</a:t>
                      </a:r>
                      <a:endParaRPr sz="1000">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2 </a:t>
                      </a:r>
                      <a:r>
                        <a:rPr lang="en" sz="1000" u="none" cap="none" strike="noStrike">
                          <a:solidFill>
                            <a:schemeClr val="dk2"/>
                          </a:solidFill>
                          <a:latin typeface="IBM Plex Sans"/>
                          <a:ea typeface="IBM Plex Sans"/>
                          <a:cs typeface="IBM Plex Sans"/>
                          <a:sym typeface="IBM Plex Sans"/>
                        </a:rPr>
                        <a:t>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u="none" cap="none" strike="noStrike">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33</a:t>
                      </a:r>
                      <a:r>
                        <a:rPr lang="en" sz="1000" u="none" cap="none" strike="noStrike">
                          <a:solidFill>
                            <a:schemeClr val="dk2"/>
                          </a:solidFill>
                          <a:latin typeface="IBM Plex Sans"/>
                          <a:ea typeface="IBM Plex Sans"/>
                          <a:cs typeface="IBM Plex Sans"/>
                          <a:sym typeface="IBM Plex Sans"/>
                        </a:rPr>
                        <a:t>%</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Gas Price and Transaction Reversal</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None</a:t>
                      </a:r>
                      <a:endParaRPr sz="1000">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3</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u="none" cap="none" strike="noStrike">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0</a:t>
                      </a:r>
                      <a:r>
                        <a:rPr lang="en" sz="1000" u="none" cap="none" strike="noStrike">
                          <a:solidFill>
                            <a:schemeClr val="dk2"/>
                          </a:solidFill>
                          <a:latin typeface="IBM Plex Sans"/>
                          <a:ea typeface="IBM Plex Sans"/>
                          <a:cs typeface="IBM Plex Sans"/>
                          <a:sym typeface="IBM Plex Sans"/>
                        </a:rPr>
                        <a:t>%</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Sense of Community</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4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100"/>
                        <a:buFont typeface="Arial"/>
                        <a:buNone/>
                      </a:pPr>
                      <a:r>
                        <a:rPr lang="en" sz="1000" u="none" cap="none" strike="noStrike">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100%</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Total </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17 </a:t>
                      </a:r>
                      <a:r>
                        <a:rPr lang="en" sz="1000" u="none" cap="none" strike="noStrike">
                          <a:solidFill>
                            <a:schemeClr val="dk2"/>
                          </a:solidFill>
                          <a:latin typeface="IBM Plex Sans"/>
                          <a:ea typeface="IBM Plex Sans"/>
                          <a:cs typeface="IBM Plex Sans"/>
                          <a:sym typeface="IBM Plex Sans"/>
                        </a:rPr>
                        <a:t>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20 </a:t>
                      </a:r>
                      <a:r>
                        <a:rPr lang="en" sz="1000" u="none" cap="none" strike="noStrike">
                          <a:solidFill>
                            <a:schemeClr val="dk2"/>
                          </a:solidFill>
                          <a:latin typeface="IBM Plex Sans"/>
                          <a:ea typeface="IBM Plex Sans"/>
                          <a:cs typeface="IBM Plex Sans"/>
                          <a:sym typeface="IBM Plex Sans"/>
                        </a:rPr>
                        <a:t>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u="none" cap="none" strike="noStrike">
                          <a:solidFill>
                            <a:schemeClr val="dk2"/>
                          </a:solidFill>
                          <a:latin typeface="IBM Plex Sans"/>
                          <a:ea typeface="IBM Plex Sans"/>
                          <a:cs typeface="IBM Plex Sans"/>
                          <a:sym typeface="IBM Plex Sans"/>
                        </a:rPr>
                        <a:t>4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45</a:t>
                      </a:r>
                      <a:r>
                        <a:rPr lang="en" sz="1000" u="none" cap="none" strike="noStrike">
                          <a:solidFill>
                            <a:schemeClr val="dk2"/>
                          </a:solidFill>
                          <a:latin typeface="IBM Plex Sans"/>
                          <a:ea typeface="IBM Plex Sans"/>
                          <a:cs typeface="IBM Plex Sans"/>
                          <a:sym typeface="IBM Plex Sans"/>
                        </a:rPr>
                        <a:t>%</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24" name="Shape 124"/>
        <p:cNvGrpSpPr/>
        <p:nvPr/>
      </p:nvGrpSpPr>
      <p:grpSpPr>
        <a:xfrm>
          <a:off x="0" y="0"/>
          <a:ext cx="0" cy="0"/>
          <a:chOff x="0" y="0"/>
          <a:chExt cx="0" cy="0"/>
        </a:xfrm>
      </p:grpSpPr>
      <p:sp>
        <p:nvSpPr>
          <p:cNvPr id="125" name="Google Shape;125;g23a11f75f95_0_287"/>
          <p:cNvSpPr txBox="1"/>
          <p:nvPr>
            <p:ph idx="4294967295" type="title"/>
          </p:nvPr>
        </p:nvSpPr>
        <p:spPr>
          <a:xfrm>
            <a:off x="256032" y="585216"/>
            <a:ext cx="7704000" cy="5727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b="1" lang="en" sz="2000">
                <a:latin typeface="Inter"/>
                <a:ea typeface="Inter"/>
                <a:cs typeface="Inter"/>
                <a:sym typeface="Inter"/>
              </a:rPr>
              <a:t>USABILITY STATS</a:t>
            </a:r>
            <a:endParaRPr b="1" sz="2000">
              <a:latin typeface="Inter"/>
              <a:ea typeface="Inter"/>
              <a:cs typeface="Inter"/>
              <a:sym typeface="Inter"/>
            </a:endParaRPr>
          </a:p>
        </p:txBody>
      </p:sp>
      <p:sp>
        <p:nvSpPr>
          <p:cNvPr id="126" name="Google Shape;126;g23a11f75f95_0_287"/>
          <p:cNvSpPr txBox="1"/>
          <p:nvPr/>
        </p:nvSpPr>
        <p:spPr>
          <a:xfrm>
            <a:off x="256032" y="1270275"/>
            <a:ext cx="4336200" cy="441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rPr b="0" i="0" lang="en" sz="2000" u="none" cap="none" strike="noStrike">
                <a:solidFill>
                  <a:schemeClr val="dk1"/>
                </a:solidFill>
                <a:latin typeface="IBM Plex Sans Medium"/>
                <a:ea typeface="IBM Plex Sans Medium"/>
                <a:cs typeface="IBM Plex Sans Medium"/>
                <a:sym typeface="IBM Plex Sans Medium"/>
              </a:rPr>
              <a:t>Overall Compliance percentage</a:t>
            </a:r>
            <a:endParaRPr b="0" i="0" sz="2000" u="none" cap="none" strike="noStrike">
              <a:solidFill>
                <a:schemeClr val="dk1"/>
              </a:solidFill>
              <a:latin typeface="IBM Plex Sans Medium"/>
              <a:ea typeface="IBM Plex Sans Medium"/>
              <a:cs typeface="IBM Plex Sans Medium"/>
              <a:sym typeface="IBM Plex Sans Medium"/>
            </a:endParaRPr>
          </a:p>
        </p:txBody>
      </p:sp>
      <p:sp>
        <p:nvSpPr>
          <p:cNvPr id="127" name="Google Shape;127;g23a11f75f95_0_287"/>
          <p:cNvSpPr txBox="1"/>
          <p:nvPr/>
        </p:nvSpPr>
        <p:spPr>
          <a:xfrm>
            <a:off x="5812610" y="3597286"/>
            <a:ext cx="1287000" cy="441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rgbClr val="191919"/>
                </a:solidFill>
                <a:latin typeface="IBM Plex Sans"/>
                <a:ea typeface="IBM Plex Sans"/>
                <a:cs typeface="IBM Plex Sans"/>
                <a:sym typeface="IBM Plex Sans"/>
              </a:rPr>
              <a:t>Overall Compliance</a:t>
            </a:r>
            <a:endParaRPr b="0" i="0" sz="1000" u="none" cap="none" strike="noStrike">
              <a:solidFill>
                <a:srgbClr val="191919"/>
              </a:solidFill>
              <a:latin typeface="IBM Plex Sans"/>
              <a:ea typeface="IBM Plex Sans"/>
              <a:cs typeface="IBM Plex Sans"/>
              <a:sym typeface="IBM Plex Sans"/>
            </a:endParaRPr>
          </a:p>
        </p:txBody>
      </p:sp>
      <p:sp>
        <p:nvSpPr>
          <p:cNvPr id="128" name="Google Shape;128;g23a11f75f95_0_287"/>
          <p:cNvSpPr txBox="1"/>
          <p:nvPr/>
        </p:nvSpPr>
        <p:spPr>
          <a:xfrm>
            <a:off x="5812610" y="3962871"/>
            <a:ext cx="1287000" cy="4419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1" i="0" lang="en" sz="1200" u="none" cap="none" strike="noStrike">
                <a:solidFill>
                  <a:schemeClr val="dk1"/>
                </a:solidFill>
                <a:latin typeface="IBM Plex Sans"/>
                <a:ea typeface="IBM Plex Sans"/>
                <a:cs typeface="IBM Plex Sans"/>
                <a:sym typeface="IBM Plex Sans"/>
              </a:rPr>
              <a:t>15</a:t>
            </a:r>
            <a:r>
              <a:rPr b="1" lang="en" sz="1200">
                <a:solidFill>
                  <a:schemeClr val="dk1"/>
                </a:solidFill>
                <a:latin typeface="IBM Plex Sans"/>
                <a:ea typeface="IBM Plex Sans"/>
                <a:cs typeface="IBM Plex Sans"/>
                <a:sym typeface="IBM Plex Sans"/>
              </a:rPr>
              <a:t>4</a:t>
            </a:r>
            <a:r>
              <a:rPr b="1" i="0" lang="en" sz="1200" u="none" cap="none" strike="noStrike">
                <a:solidFill>
                  <a:schemeClr val="dk1"/>
                </a:solidFill>
                <a:latin typeface="IBM Plex Sans"/>
                <a:ea typeface="IBM Plex Sans"/>
                <a:cs typeface="IBM Plex Sans"/>
                <a:sym typeface="IBM Plex Sans"/>
              </a:rPr>
              <a:t>/19</a:t>
            </a:r>
            <a:r>
              <a:rPr b="1" lang="en" sz="1200">
                <a:solidFill>
                  <a:schemeClr val="dk1"/>
                </a:solidFill>
                <a:latin typeface="IBM Plex Sans"/>
                <a:ea typeface="IBM Plex Sans"/>
                <a:cs typeface="IBM Plex Sans"/>
                <a:sym typeface="IBM Plex Sans"/>
              </a:rPr>
              <a:t>7</a:t>
            </a:r>
            <a:endParaRPr b="1" i="0" sz="1200" u="none" cap="none" strike="noStrike">
              <a:solidFill>
                <a:schemeClr val="dk1"/>
              </a:solidFill>
              <a:latin typeface="IBM Plex Sans"/>
              <a:ea typeface="IBM Plex Sans"/>
              <a:cs typeface="IBM Plex Sans"/>
              <a:sym typeface="IBM Plex Sans"/>
            </a:endParaRPr>
          </a:p>
        </p:txBody>
      </p:sp>
      <p:sp>
        <p:nvSpPr>
          <p:cNvPr id="129" name="Google Shape;129;g23a11f75f95_0_287"/>
          <p:cNvSpPr txBox="1"/>
          <p:nvPr/>
        </p:nvSpPr>
        <p:spPr>
          <a:xfrm>
            <a:off x="7037689" y="3597286"/>
            <a:ext cx="1287000" cy="441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rgbClr val="191919"/>
                </a:solidFill>
                <a:latin typeface="IBM Plex Sans"/>
                <a:ea typeface="IBM Plex Sans"/>
                <a:cs typeface="IBM Plex Sans"/>
                <a:sym typeface="IBM Plex Sans"/>
              </a:rPr>
              <a:t>Overall non compliance</a:t>
            </a:r>
            <a:endParaRPr b="0" i="0" sz="1000" u="none" cap="none" strike="noStrike">
              <a:solidFill>
                <a:srgbClr val="191919"/>
              </a:solidFill>
              <a:latin typeface="IBM Plex Sans"/>
              <a:ea typeface="IBM Plex Sans"/>
              <a:cs typeface="IBM Plex Sans"/>
              <a:sym typeface="IBM Plex Sans"/>
            </a:endParaRPr>
          </a:p>
        </p:txBody>
      </p:sp>
      <p:sp>
        <p:nvSpPr>
          <p:cNvPr id="130" name="Google Shape;130;g23a11f75f95_0_287"/>
          <p:cNvSpPr txBox="1"/>
          <p:nvPr/>
        </p:nvSpPr>
        <p:spPr>
          <a:xfrm>
            <a:off x="7037689" y="3962871"/>
            <a:ext cx="1287000" cy="4419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1" lang="en" sz="1200">
                <a:solidFill>
                  <a:schemeClr val="dk1"/>
                </a:solidFill>
                <a:latin typeface="IBM Plex Sans"/>
                <a:ea typeface="IBM Plex Sans"/>
                <a:cs typeface="IBM Plex Sans"/>
                <a:sym typeface="IBM Plex Sans"/>
              </a:rPr>
              <a:t>43</a:t>
            </a:r>
            <a:r>
              <a:rPr b="1" i="0" lang="en" sz="1200" u="none" cap="none" strike="noStrike">
                <a:solidFill>
                  <a:schemeClr val="dk1"/>
                </a:solidFill>
                <a:latin typeface="IBM Plex Sans"/>
                <a:ea typeface="IBM Plex Sans"/>
                <a:cs typeface="IBM Plex Sans"/>
                <a:sym typeface="IBM Plex Sans"/>
              </a:rPr>
              <a:t>/19</a:t>
            </a:r>
            <a:r>
              <a:rPr b="1" lang="en" sz="1200">
                <a:solidFill>
                  <a:schemeClr val="dk1"/>
                </a:solidFill>
                <a:latin typeface="IBM Plex Sans"/>
                <a:ea typeface="IBM Plex Sans"/>
                <a:cs typeface="IBM Plex Sans"/>
                <a:sym typeface="IBM Plex Sans"/>
              </a:rPr>
              <a:t>7</a:t>
            </a:r>
            <a:endParaRPr b="1" i="0" sz="1200" u="none" cap="none" strike="noStrike">
              <a:solidFill>
                <a:schemeClr val="dk1"/>
              </a:solidFill>
              <a:latin typeface="IBM Plex Sans"/>
              <a:ea typeface="IBM Plex Sans"/>
              <a:cs typeface="IBM Plex Sans"/>
              <a:sym typeface="IBM Plex Sans"/>
            </a:endParaRPr>
          </a:p>
        </p:txBody>
      </p:sp>
      <p:sp>
        <p:nvSpPr>
          <p:cNvPr id="131" name="Google Shape;131;g23a11f75f95_0_287"/>
          <p:cNvSpPr txBox="1"/>
          <p:nvPr/>
        </p:nvSpPr>
        <p:spPr>
          <a:xfrm>
            <a:off x="5812600" y="2217175"/>
            <a:ext cx="2866500" cy="1162200"/>
          </a:xfrm>
          <a:prstGeom prst="rect">
            <a:avLst/>
          </a:prstGeom>
          <a:noFill/>
          <a:ln>
            <a:noFill/>
          </a:ln>
        </p:spPr>
        <p:txBody>
          <a:bodyPr anchorCtr="0" anchor="t" bIns="91425" lIns="91425" spcFirstLastPara="1" rIns="91425" wrap="square" tIns="91425">
            <a:noAutofit/>
          </a:bodyPr>
          <a:lstStyle/>
          <a:p>
            <a:pPr indent="0" lvl="0" marL="0" marR="0" rtl="0" algn="l">
              <a:lnSpc>
                <a:spcPct val="150000"/>
              </a:lnSpc>
              <a:spcBef>
                <a:spcPts val="0"/>
              </a:spcBef>
              <a:spcAft>
                <a:spcPts val="0"/>
              </a:spcAft>
              <a:buClr>
                <a:schemeClr val="dk1"/>
              </a:buClr>
              <a:buSzPts val="1100"/>
              <a:buFont typeface="Arial"/>
              <a:buNone/>
            </a:pPr>
            <a:r>
              <a:rPr b="0" i="0" lang="en" sz="1000" u="none" cap="none" strike="noStrike">
                <a:solidFill>
                  <a:schemeClr val="dk1"/>
                </a:solidFill>
                <a:latin typeface="IBM Plex Sans"/>
                <a:ea typeface="IBM Plex Sans"/>
                <a:cs typeface="IBM Plex Sans"/>
                <a:sym typeface="IBM Plex Sans"/>
              </a:rPr>
              <a:t>Users should be able to use this site or system with relative ease and should be able to complete the vast majority of important tasks.</a:t>
            </a:r>
            <a:endParaRPr b="0" i="0" sz="1200" u="none" cap="none" strike="noStrike">
              <a:solidFill>
                <a:srgbClr val="081004"/>
              </a:solidFill>
              <a:latin typeface="IBM Plex Sans"/>
              <a:ea typeface="IBM Plex Sans"/>
              <a:cs typeface="IBM Plex Sans"/>
              <a:sym typeface="IBM Plex Sans"/>
            </a:endParaRPr>
          </a:p>
        </p:txBody>
      </p:sp>
      <p:sp>
        <p:nvSpPr>
          <p:cNvPr id="132" name="Google Shape;132;g23a11f75f95_0_287"/>
          <p:cNvSpPr txBox="1"/>
          <p:nvPr/>
        </p:nvSpPr>
        <p:spPr>
          <a:xfrm>
            <a:off x="5812600" y="1861300"/>
            <a:ext cx="2173200" cy="4404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rPr b="0" i="0" lang="en" sz="2000" u="none" cap="none" strike="noStrike">
                <a:solidFill>
                  <a:srgbClr val="081004"/>
                </a:solidFill>
                <a:latin typeface="IBM Plex Sans Medium"/>
                <a:ea typeface="IBM Plex Sans Medium"/>
                <a:cs typeface="IBM Plex Sans Medium"/>
                <a:sym typeface="IBM Plex Sans Medium"/>
              </a:rPr>
              <a:t>GOOD</a:t>
            </a:r>
            <a:endParaRPr b="0" i="0" sz="2000" u="none" cap="none" strike="noStrike">
              <a:solidFill>
                <a:srgbClr val="081004"/>
              </a:solidFill>
              <a:latin typeface="IBM Plex Sans Medium"/>
              <a:ea typeface="IBM Plex Sans Medium"/>
              <a:cs typeface="IBM Plex Sans Medium"/>
              <a:sym typeface="IBM Plex Sans Medium"/>
            </a:endParaRPr>
          </a:p>
        </p:txBody>
      </p:sp>
      <p:sp>
        <p:nvSpPr>
          <p:cNvPr id="133" name="Google Shape;133;g23a11f75f95_0_287"/>
          <p:cNvSpPr txBox="1"/>
          <p:nvPr/>
        </p:nvSpPr>
        <p:spPr>
          <a:xfrm>
            <a:off x="4317000" y="2215650"/>
            <a:ext cx="1182900" cy="406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lang="en" sz="2000">
                <a:solidFill>
                  <a:srgbClr val="081004"/>
                </a:solidFill>
                <a:latin typeface="IBM Plex Sans"/>
                <a:ea typeface="IBM Plex Sans"/>
                <a:cs typeface="IBM Plex Sans"/>
                <a:sym typeface="IBM Plex Sans"/>
              </a:rPr>
              <a:t>78</a:t>
            </a:r>
            <a:r>
              <a:rPr b="0" i="0" lang="en" sz="2000" u="none" cap="none" strike="noStrike">
                <a:solidFill>
                  <a:srgbClr val="081004"/>
                </a:solidFill>
                <a:latin typeface="IBM Plex Sans"/>
                <a:ea typeface="IBM Plex Sans"/>
                <a:cs typeface="IBM Plex Sans"/>
                <a:sym typeface="IBM Plex Sans"/>
              </a:rPr>
              <a:t>.</a:t>
            </a:r>
            <a:r>
              <a:rPr lang="en" sz="2000">
                <a:solidFill>
                  <a:srgbClr val="081004"/>
                </a:solidFill>
                <a:latin typeface="IBM Plex Sans"/>
                <a:ea typeface="IBM Plex Sans"/>
                <a:cs typeface="IBM Plex Sans"/>
                <a:sym typeface="IBM Plex Sans"/>
              </a:rPr>
              <a:t>17</a:t>
            </a:r>
            <a:r>
              <a:rPr b="0" i="0" lang="en" sz="2000" u="none" cap="none" strike="noStrike">
                <a:solidFill>
                  <a:srgbClr val="081004"/>
                </a:solidFill>
                <a:latin typeface="IBM Plex Sans"/>
                <a:ea typeface="IBM Plex Sans"/>
                <a:cs typeface="IBM Plex Sans"/>
                <a:sym typeface="IBM Plex Sans"/>
              </a:rPr>
              <a:t>%</a:t>
            </a:r>
            <a:endParaRPr b="0" i="0" sz="2000" u="none" cap="none" strike="noStrike">
              <a:solidFill>
                <a:srgbClr val="081004"/>
              </a:solidFill>
              <a:latin typeface="IBM Plex Sans"/>
              <a:ea typeface="IBM Plex Sans"/>
              <a:cs typeface="IBM Plex Sans"/>
              <a:sym typeface="IBM Plex Sans"/>
            </a:endParaRPr>
          </a:p>
        </p:txBody>
      </p:sp>
      <p:sp>
        <p:nvSpPr>
          <p:cNvPr id="134" name="Google Shape;134;g23a11f75f95_0_287"/>
          <p:cNvSpPr txBox="1"/>
          <p:nvPr/>
        </p:nvSpPr>
        <p:spPr>
          <a:xfrm>
            <a:off x="4324050" y="1270275"/>
            <a:ext cx="4183800" cy="4419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b="0" i="0" lang="en" sz="2000" u="none" cap="none" strike="noStrike">
                <a:solidFill>
                  <a:schemeClr val="dk1"/>
                </a:solidFill>
                <a:latin typeface="IBM Plex Sans Medium"/>
                <a:ea typeface="IBM Plex Sans Medium"/>
                <a:cs typeface="IBM Plex Sans Medium"/>
                <a:sym typeface="IBM Plex Sans Medium"/>
              </a:rPr>
              <a:t>            Usability Score</a:t>
            </a:r>
            <a:endParaRPr b="0" i="0" sz="2000" u="none" cap="none" strike="noStrike">
              <a:solidFill>
                <a:schemeClr val="dk1"/>
              </a:solidFill>
              <a:latin typeface="IBM Plex Sans Medium"/>
              <a:ea typeface="IBM Plex Sans Medium"/>
              <a:cs typeface="IBM Plex Sans Medium"/>
              <a:sym typeface="IBM Plex Sans Medium"/>
            </a:endParaRPr>
          </a:p>
        </p:txBody>
      </p:sp>
      <p:pic>
        <p:nvPicPr>
          <p:cNvPr id="135" name="Google Shape;135;g23a11f75f95_0_287" title="Gráfico"/>
          <p:cNvPicPr preferRelativeResize="0"/>
          <p:nvPr/>
        </p:nvPicPr>
        <p:blipFill rotWithShape="1">
          <a:blip r:embed="rId3">
            <a:alphaModFix/>
          </a:blip>
          <a:srcRect b="0" l="0" r="0" t="0"/>
          <a:stretch/>
        </p:blipFill>
        <p:spPr>
          <a:xfrm>
            <a:off x="256032" y="1991725"/>
            <a:ext cx="3354550" cy="2047450"/>
          </a:xfrm>
          <a:prstGeom prst="rect">
            <a:avLst/>
          </a:prstGeom>
          <a:noFill/>
          <a:ln>
            <a:noFill/>
          </a:ln>
        </p:spPr>
      </p:pic>
      <p:sp>
        <p:nvSpPr>
          <p:cNvPr id="136" name="Google Shape;136;g23a11f75f95_0_287"/>
          <p:cNvSpPr/>
          <p:nvPr/>
        </p:nvSpPr>
        <p:spPr>
          <a:xfrm>
            <a:off x="4391088" y="1891825"/>
            <a:ext cx="1034700" cy="1034700"/>
          </a:xfrm>
          <a:prstGeom prst="arc">
            <a:avLst>
              <a:gd fmla="val 16200000" name="adj1"/>
              <a:gd fmla="val 9961394" name="adj2"/>
            </a:avLst>
          </a:prstGeom>
          <a:noFill/>
          <a:ln cap="flat" cmpd="sng" w="1143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 name="Google Shape;137;g23a11f75f95_0_287"/>
          <p:cNvSpPr/>
          <p:nvPr/>
        </p:nvSpPr>
        <p:spPr>
          <a:xfrm>
            <a:off x="4391088" y="1911587"/>
            <a:ext cx="1034700" cy="1034700"/>
          </a:xfrm>
          <a:prstGeom prst="ellipse">
            <a:avLst/>
          </a:prstGeom>
          <a:noFill/>
          <a:ln cap="flat" cmpd="sng" w="9525">
            <a:solidFill>
              <a:srgbClr val="081004"/>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